
<file path=[Content_Types].xml><?xml version="1.0" encoding="utf-8"?>
<Types xmlns="http://schemas.openxmlformats.org/package/2006/content-types">
  <Default Extension="gif" ContentType="image/gif"/>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57"/>
  </p:notesMasterIdLst>
  <p:handoutMasterIdLst>
    <p:handoutMasterId r:id="rId58"/>
  </p:handoutMasterIdLst>
  <p:sldIdLst>
    <p:sldId id="351" r:id="rId4"/>
    <p:sldId id="383" r:id="rId5"/>
    <p:sldId id="378" r:id="rId6"/>
    <p:sldId id="379" r:id="rId7"/>
    <p:sldId id="380" r:id="rId8"/>
    <p:sldId id="381" r:id="rId9"/>
    <p:sldId id="382" r:id="rId10"/>
    <p:sldId id="384" r:id="rId11"/>
    <p:sldId id="346" r:id="rId12"/>
    <p:sldId id="371" r:id="rId13"/>
    <p:sldId id="372" r:id="rId14"/>
    <p:sldId id="375" r:id="rId15"/>
    <p:sldId id="373" r:id="rId16"/>
    <p:sldId id="360" r:id="rId17"/>
    <p:sldId id="361" r:id="rId18"/>
    <p:sldId id="362" r:id="rId19"/>
    <p:sldId id="363" r:id="rId20"/>
    <p:sldId id="374" r:id="rId21"/>
    <p:sldId id="376" r:id="rId22"/>
    <p:sldId id="377" r:id="rId23"/>
    <p:sldId id="357" r:id="rId24"/>
    <p:sldId id="385" r:id="rId25"/>
    <p:sldId id="386" r:id="rId26"/>
    <p:sldId id="387" r:id="rId27"/>
    <p:sldId id="395" r:id="rId28"/>
    <p:sldId id="364" r:id="rId29"/>
    <p:sldId id="390" r:id="rId30"/>
    <p:sldId id="389" r:id="rId31"/>
    <p:sldId id="365" r:id="rId32"/>
    <p:sldId id="391" r:id="rId33"/>
    <p:sldId id="358" r:id="rId34"/>
    <p:sldId id="398" r:id="rId35"/>
    <p:sldId id="411" r:id="rId36"/>
    <p:sldId id="422" r:id="rId37"/>
    <p:sldId id="408" r:id="rId38"/>
    <p:sldId id="409" r:id="rId39"/>
    <p:sldId id="419" r:id="rId40"/>
    <p:sldId id="410" r:id="rId41"/>
    <p:sldId id="412" r:id="rId42"/>
    <p:sldId id="413" r:id="rId43"/>
    <p:sldId id="416" r:id="rId44"/>
    <p:sldId id="417" r:id="rId45"/>
    <p:sldId id="418" r:id="rId46"/>
    <p:sldId id="421" r:id="rId47"/>
    <p:sldId id="359" r:id="rId48"/>
    <p:sldId id="415" r:id="rId49"/>
    <p:sldId id="420" r:id="rId50"/>
    <p:sldId id="414" r:id="rId51"/>
    <p:sldId id="367" r:id="rId52"/>
    <p:sldId id="368" r:id="rId53"/>
    <p:sldId id="369" r:id="rId54"/>
    <p:sldId id="370" r:id="rId55"/>
    <p:sldId id="399" r:id="rId5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384"/>
          </p14:sldIdLst>
        </p14:section>
        <p14:section name="Parte 1 - 01-Jun-20" id="{0CBF6F0D-DF58-42D8-9492-55A72281B5CC}">
          <p14:sldIdLst>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357"/>
            <p14:sldId id="385"/>
            <p14:sldId id="386"/>
            <p14:sldId id="387"/>
            <p14:sldId id="395"/>
            <p14:sldId id="364"/>
            <p14:sldId id="390"/>
            <p14:sldId id="389"/>
            <p14:sldId id="365"/>
            <p14:sldId id="391"/>
          </p14:sldIdLst>
        </p14:section>
        <p14:section name="Parte 3 - 29 -Jun-20" id="{E6C08DD8-CDAA-4937-B141-07B74F9FE625}">
          <p14:sldIdLst>
            <p14:sldId id="358"/>
            <p14:sldId id="398"/>
            <p14:sldId id="411"/>
            <p14:sldId id="422"/>
            <p14:sldId id="408"/>
            <p14:sldId id="409"/>
            <p14:sldId id="419"/>
            <p14:sldId id="410"/>
            <p14:sldId id="412"/>
            <p14:sldId id="413"/>
            <p14:sldId id="416"/>
            <p14:sldId id="417"/>
            <p14:sldId id="418"/>
            <p14:sldId id="421"/>
            <p14:sldId id="359"/>
            <p14:sldId id="415"/>
            <p14:sldId id="420"/>
            <p14:sldId id="414"/>
          </p14:sldIdLst>
        </p14:section>
        <p14:section name="Parte 4 - 30-Jun-20" id="{9CFC4475-D0C9-4CF6-8DBD-4CD66B354206}">
          <p14:sldIdLst/>
        </p14:section>
        <p14:section name="Parte 5 - 06-Jul-20" id="{BF71090E-30FA-4A37-8A5C-C396721E244B}">
          <p14:sldIdLst>
            <p14:sldId id="367"/>
            <p14:sldId id="368"/>
            <p14:sldId id="369"/>
            <p14:sldId id="370"/>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65C"/>
    <a:srgbClr val="FFFFFF"/>
    <a:srgbClr val="F37B68"/>
    <a:srgbClr val="C05178"/>
    <a:srgbClr val="763B78"/>
    <a:srgbClr val="1B2C62"/>
    <a:srgbClr val="2F528F"/>
    <a:srgbClr val="4472C4"/>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0" dt="2020-06-27T21:09:40.785"/>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slideViewPr>
    <p:cSldViewPr snapToGrid="0">
      <p:cViewPr>
        <p:scale>
          <a:sx n="1" d="2"/>
          <a:sy n="1" d="2"/>
        </p:scale>
        <p:origin x="0" y="0"/>
      </p:cViewPr>
      <p:guideLst>
        <p:guide orient="horz" pos="2160"/>
        <p:guide pos="3840"/>
      </p:guideLst>
    </p:cSldViewPr>
  </p:slide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tableStyles" Target="tableStyles.xml"/><Relationship Id="rId7" Type="http://schemas.openxmlformats.org/officeDocument/2006/relationships/slide" Target="slides/slide4.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handoutMaster" Target="handoutMasters/handoutMaster1.xml"/><Relationship Id="rId5" Type="http://schemas.openxmlformats.org/officeDocument/2006/relationships/slide" Target="slides/slide2.xml"/><Relationship Id="rId61" Type="http://schemas.openxmlformats.org/officeDocument/2006/relationships/viewProps" Target="viewProps.xml"/><Relationship Id="rId19" Type="http://schemas.openxmlformats.org/officeDocument/2006/relationships/slide" Target="slides/slide1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microsoft.com/office/2016/11/relationships/changesInfo" Target="changesInfos/changesInfo1.xml"/><Relationship Id="rId8" Type="http://schemas.openxmlformats.org/officeDocument/2006/relationships/slide" Target="slides/slide5.xml"/><Relationship Id="rId51" Type="http://schemas.openxmlformats.org/officeDocument/2006/relationships/slide" Target="slides/slide4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commentAuthors" Target="commentAuthors.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notesMaster" Target="notesMasters/notesMaster1.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presProps" Target="presProps.xml"/><Relationship Id="rId65" Type="http://schemas.microsoft.com/office/2015/10/relationships/revisionInfo" Target="revisionInfo.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09:40.785" v="525" actId="108"/>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05:40.574" v="519" actId="1076"/>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06:00.013" v="523" actId="1076"/>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05:44.613" v="520" actId="1076"/>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04:04.628" v="491" actId="20577"/>
        <pc:sldMkLst>
          <pc:docMk/>
          <pc:sldMk cId="2432213559" sldId="419"/>
        </pc:sldMkLst>
        <pc:spChg chg="mod">
          <ac:chgData name="A57566093@fgv.edu.br" userId="1bb9ad80-ff55-479f-acd6-204a7fcb2663" providerId="ADAL" clId="{C020FAEC-0EA0-4E70-AE6E-5084D973C6F9}" dt="2020-06-27T21:04:04.628" v="491" actId="20577"/>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pc:chgData name="A57566093@fgv.edu.br" userId="1bb9ad80-ff55-479f-acd6-204a7fcb2663" providerId="ADAL" clId="{C020FAEC-0EA0-4E70-AE6E-5084D973C6F9}" dt="2020-06-27T21:05:48.235" v="521" actId="1076"/>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27/06/2020</a:t>
            </a:fld>
            <a:endParaRPr lang="pt-BR"/>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27/06/2020</a:t>
            </a:fld>
            <a:endParaRPr lang="pt-BR"/>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err="1"/>
              <a:t>Reference</a:t>
            </a:r>
            <a:r>
              <a:rPr lang="pt-BR" b="1"/>
              <a:t>:</a:t>
            </a:r>
            <a:r>
              <a:rPr lang="pt-BR"/>
              <a:t> https://www.altexsoft.com/blog/datascience/how-to-structure-data-science-team-key-models-and-roles/</a:t>
            </a:r>
          </a:p>
          <a:p>
            <a:r>
              <a:rPr lang="pt-BR"/>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a:p>
        </p:txBody>
      </p:sp>
    </p:spTree>
    <p:extLst>
      <p:ext uri="{BB962C8B-B14F-4D97-AF65-F5344CB8AC3E}">
        <p14:creationId xmlns:p14="http://schemas.microsoft.com/office/powerpoint/2010/main" val="327989805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a:p>
        </p:txBody>
      </p:sp>
      <p:sp>
        <p:nvSpPr>
          <p:cNvPr id="4" name="Slide Number Placeholder 3"/>
          <p:cNvSpPr>
            <a:spLocks noGrp="1"/>
          </p:cNvSpPr>
          <p:nvPr>
            <p:ph type="sldNum" sz="quarter" idx="5"/>
          </p:nvPr>
        </p:nvSpPr>
        <p:spPr/>
        <p:txBody>
          <a:bodyPr/>
          <a:lstStyle/>
          <a:p>
            <a:fld id="{A9C31BF8-0EC7-40CB-89AF-7A4EB90D2C8E}" type="slidenum">
              <a:rPr lang="pt-BR" smtClean="0"/>
              <a:pPr/>
              <a:t>33</a:t>
            </a:fld>
            <a:endParaRPr lang="pt-BR"/>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 </a:t>
            </a:r>
            <a:r>
              <a:rPr lang="en-US" err="1"/>
              <a:t>uma</a:t>
            </a:r>
            <a:r>
              <a:rPr lang="en-US"/>
              <a:t> </a:t>
            </a:r>
            <a:r>
              <a:rPr lang="en-US" err="1"/>
              <a:t>maneira</a:t>
            </a:r>
            <a:r>
              <a:rPr lang="en-US"/>
              <a:t> </a:t>
            </a:r>
            <a:r>
              <a:rPr lang="en-US" err="1"/>
              <a:t>bem</a:t>
            </a:r>
            <a:r>
              <a:rPr lang="en-US"/>
              <a:t> </a:t>
            </a:r>
            <a:r>
              <a:rPr lang="en-US" err="1"/>
              <a:t>direta</a:t>
            </a:r>
            <a:r>
              <a:rPr lang="en-US"/>
              <a:t>, </a:t>
            </a:r>
            <a:r>
              <a:rPr lang="en-US" err="1"/>
              <a:t>podemos</a:t>
            </a:r>
            <a:r>
              <a:rPr lang="en-US"/>
              <a:t> </a:t>
            </a:r>
            <a:r>
              <a:rPr lang="en-US" err="1"/>
              <a:t>entender</a:t>
            </a:r>
            <a:r>
              <a:rPr lang="en-US"/>
              <a:t> </a:t>
            </a:r>
            <a:r>
              <a:rPr lang="en-US" b="1" err="1"/>
              <a:t>regularização</a:t>
            </a:r>
            <a:r>
              <a:rPr lang="en-US"/>
              <a:t> </a:t>
            </a:r>
            <a:r>
              <a:rPr lang="en-US" err="1"/>
              <a:t>como</a:t>
            </a:r>
            <a:r>
              <a:rPr lang="en-US"/>
              <a:t> a </a:t>
            </a:r>
            <a:r>
              <a:rPr lang="en-US" err="1"/>
              <a:t>inserção</a:t>
            </a:r>
            <a:r>
              <a:rPr lang="en-US"/>
              <a:t> de bias (</a:t>
            </a:r>
            <a:r>
              <a:rPr lang="en-US" err="1"/>
              <a:t>ou</a:t>
            </a:r>
            <a:r>
              <a:rPr lang="en-US"/>
              <a:t>, </a:t>
            </a:r>
            <a:r>
              <a:rPr lang="en-US" err="1"/>
              <a:t>viés</a:t>
            </a:r>
            <a:r>
              <a:rPr lang="en-US"/>
              <a:t>) </a:t>
            </a:r>
            <a:r>
              <a:rPr lang="en-US" err="1"/>
              <a:t>em</a:t>
            </a:r>
            <a:r>
              <a:rPr lang="en-US"/>
              <a:t> um </a:t>
            </a:r>
            <a:r>
              <a:rPr lang="en-US" b="1" err="1"/>
              <a:t>modelo</a:t>
            </a:r>
            <a:r>
              <a:rPr lang="en-US"/>
              <a:t>. </a:t>
            </a:r>
            <a:r>
              <a:rPr lang="en-US" err="1"/>
              <a:t>Ou</a:t>
            </a:r>
            <a:r>
              <a:rPr lang="en-US"/>
              <a:t> </a:t>
            </a:r>
            <a:r>
              <a:rPr lang="en-US" err="1"/>
              <a:t>em</a:t>
            </a:r>
            <a:r>
              <a:rPr lang="en-US"/>
              <a:t> </a:t>
            </a:r>
            <a:r>
              <a:rPr lang="en-US" err="1"/>
              <a:t>outras</a:t>
            </a:r>
            <a:r>
              <a:rPr lang="en-US"/>
              <a:t> </a:t>
            </a:r>
            <a:r>
              <a:rPr lang="en-US" err="1"/>
              <a:t>palavras</a:t>
            </a:r>
            <a:r>
              <a:rPr lang="en-US"/>
              <a:t>, </a:t>
            </a:r>
            <a:r>
              <a:rPr lang="en-US" err="1"/>
              <a:t>essa</a:t>
            </a:r>
            <a:r>
              <a:rPr lang="en-US"/>
              <a:t> </a:t>
            </a:r>
            <a:r>
              <a:rPr lang="en-US" err="1"/>
              <a:t>técnica</a:t>
            </a:r>
            <a:r>
              <a:rPr lang="en-US"/>
              <a:t> </a:t>
            </a:r>
            <a:r>
              <a:rPr lang="en-US" err="1"/>
              <a:t>reduz</a:t>
            </a:r>
            <a:r>
              <a:rPr lang="en-US"/>
              <a:t> o </a:t>
            </a:r>
            <a:r>
              <a:rPr lang="en-US" err="1"/>
              <a:t>sobreajuste</a:t>
            </a:r>
            <a:r>
              <a:rPr lang="en-US"/>
              <a:t> dos dados, </a:t>
            </a:r>
            <a:r>
              <a:rPr lang="en-US" err="1"/>
              <a:t>afim</a:t>
            </a:r>
            <a:r>
              <a:rPr lang="en-US"/>
              <a:t> de </a:t>
            </a:r>
            <a:r>
              <a:rPr lang="en-US" err="1"/>
              <a:t>diminuir</a:t>
            </a:r>
            <a:r>
              <a:rPr lang="en-US"/>
              <a:t> a </a:t>
            </a:r>
            <a:r>
              <a:rPr lang="en-US" err="1"/>
              <a:t>sua</a:t>
            </a:r>
            <a:r>
              <a:rPr lang="en-US"/>
              <a:t> </a:t>
            </a:r>
            <a:r>
              <a:rPr lang="en-US" err="1"/>
              <a:t>variância</a:t>
            </a:r>
            <a:r>
              <a:rPr lang="en-US"/>
              <a:t>.</a:t>
            </a:r>
          </a:p>
        </p:txBody>
      </p:sp>
      <p:sp>
        <p:nvSpPr>
          <p:cNvPr id="4" name="Slide Number Placeholder 3"/>
          <p:cNvSpPr>
            <a:spLocks noGrp="1"/>
          </p:cNvSpPr>
          <p:nvPr>
            <p:ph type="sldNum" sz="quarter" idx="5"/>
          </p:nvPr>
        </p:nvSpPr>
        <p:spPr/>
        <p:txBody>
          <a:bodyPr/>
          <a:lstStyle/>
          <a:p>
            <a:fld id="{A9C31BF8-0EC7-40CB-89AF-7A4EB90D2C8E}" type="slidenum">
              <a:rPr lang="pt-BR" smtClean="0"/>
              <a:pPr/>
              <a:t>38</a:t>
            </a:fld>
            <a:endParaRPr lang="pt-BR"/>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a:t>De </a:t>
            </a:r>
            <a:r>
              <a:rPr lang="en-US" err="1"/>
              <a:t>uma</a:t>
            </a:r>
            <a:r>
              <a:rPr lang="en-US"/>
              <a:t> </a:t>
            </a:r>
            <a:r>
              <a:rPr lang="en-US" err="1"/>
              <a:t>maneira</a:t>
            </a:r>
            <a:r>
              <a:rPr lang="en-US"/>
              <a:t> </a:t>
            </a:r>
            <a:r>
              <a:rPr lang="en-US" err="1"/>
              <a:t>bem</a:t>
            </a:r>
            <a:r>
              <a:rPr lang="en-US"/>
              <a:t> </a:t>
            </a:r>
            <a:r>
              <a:rPr lang="en-US" err="1"/>
              <a:t>direta</a:t>
            </a:r>
            <a:r>
              <a:rPr lang="en-US"/>
              <a:t>, </a:t>
            </a:r>
            <a:r>
              <a:rPr lang="en-US" err="1"/>
              <a:t>podemos</a:t>
            </a:r>
            <a:r>
              <a:rPr lang="en-US"/>
              <a:t> </a:t>
            </a:r>
            <a:r>
              <a:rPr lang="en-US" err="1"/>
              <a:t>entender</a:t>
            </a:r>
            <a:r>
              <a:rPr lang="en-US"/>
              <a:t> </a:t>
            </a:r>
            <a:r>
              <a:rPr lang="en-US" b="1" err="1"/>
              <a:t>regularização</a:t>
            </a:r>
            <a:r>
              <a:rPr lang="en-US"/>
              <a:t> </a:t>
            </a:r>
            <a:r>
              <a:rPr lang="en-US" err="1"/>
              <a:t>como</a:t>
            </a:r>
            <a:r>
              <a:rPr lang="en-US"/>
              <a:t> a </a:t>
            </a:r>
            <a:r>
              <a:rPr lang="en-US" err="1"/>
              <a:t>inserção</a:t>
            </a:r>
            <a:r>
              <a:rPr lang="en-US"/>
              <a:t> de bias (</a:t>
            </a:r>
            <a:r>
              <a:rPr lang="en-US" err="1"/>
              <a:t>ou</a:t>
            </a:r>
            <a:r>
              <a:rPr lang="en-US"/>
              <a:t>, </a:t>
            </a:r>
            <a:r>
              <a:rPr lang="en-US" err="1"/>
              <a:t>viés</a:t>
            </a:r>
            <a:r>
              <a:rPr lang="en-US"/>
              <a:t>) </a:t>
            </a:r>
            <a:r>
              <a:rPr lang="en-US" err="1"/>
              <a:t>em</a:t>
            </a:r>
            <a:r>
              <a:rPr lang="en-US"/>
              <a:t> um </a:t>
            </a:r>
            <a:r>
              <a:rPr lang="en-US" b="1" err="1"/>
              <a:t>modelo</a:t>
            </a:r>
            <a:r>
              <a:rPr lang="en-US"/>
              <a:t>. </a:t>
            </a:r>
            <a:r>
              <a:rPr lang="en-US" err="1"/>
              <a:t>Ou</a:t>
            </a:r>
            <a:r>
              <a:rPr lang="en-US"/>
              <a:t> </a:t>
            </a:r>
            <a:r>
              <a:rPr lang="en-US" err="1"/>
              <a:t>em</a:t>
            </a:r>
            <a:r>
              <a:rPr lang="en-US"/>
              <a:t> </a:t>
            </a:r>
            <a:r>
              <a:rPr lang="en-US" err="1"/>
              <a:t>outras</a:t>
            </a:r>
            <a:r>
              <a:rPr lang="en-US"/>
              <a:t> </a:t>
            </a:r>
            <a:r>
              <a:rPr lang="en-US" err="1"/>
              <a:t>palavras</a:t>
            </a:r>
            <a:r>
              <a:rPr lang="en-US"/>
              <a:t>, </a:t>
            </a:r>
            <a:r>
              <a:rPr lang="en-US" err="1"/>
              <a:t>essa</a:t>
            </a:r>
            <a:r>
              <a:rPr lang="en-US"/>
              <a:t> </a:t>
            </a:r>
            <a:r>
              <a:rPr lang="en-US" err="1"/>
              <a:t>técnica</a:t>
            </a:r>
            <a:r>
              <a:rPr lang="en-US"/>
              <a:t> </a:t>
            </a:r>
            <a:r>
              <a:rPr lang="en-US" err="1"/>
              <a:t>reduz</a:t>
            </a:r>
            <a:r>
              <a:rPr lang="en-US"/>
              <a:t> o </a:t>
            </a:r>
            <a:r>
              <a:rPr lang="en-US" err="1"/>
              <a:t>sobreajuste</a:t>
            </a:r>
            <a:r>
              <a:rPr lang="en-US"/>
              <a:t> dos dados, </a:t>
            </a:r>
            <a:r>
              <a:rPr lang="en-US" err="1"/>
              <a:t>afim</a:t>
            </a:r>
            <a:r>
              <a:rPr lang="en-US"/>
              <a:t> de </a:t>
            </a:r>
            <a:r>
              <a:rPr lang="en-US" err="1"/>
              <a:t>diminuir</a:t>
            </a:r>
            <a:r>
              <a:rPr lang="en-US"/>
              <a:t> a </a:t>
            </a:r>
            <a:r>
              <a:rPr lang="en-US" err="1"/>
              <a:t>sua</a:t>
            </a:r>
            <a:r>
              <a:rPr lang="en-US"/>
              <a:t> </a:t>
            </a:r>
            <a:r>
              <a:rPr lang="en-US" err="1"/>
              <a:t>variância</a:t>
            </a:r>
            <a:r>
              <a:rPr lang="en-US"/>
              <a:t>.</a:t>
            </a:r>
          </a:p>
        </p:txBody>
      </p:sp>
      <p:sp>
        <p:nvSpPr>
          <p:cNvPr id="4" name="Slide Number Placeholder 3"/>
          <p:cNvSpPr>
            <a:spLocks noGrp="1"/>
          </p:cNvSpPr>
          <p:nvPr>
            <p:ph type="sldNum" sz="quarter" idx="5"/>
          </p:nvPr>
        </p:nvSpPr>
        <p:spPr/>
        <p:txBody>
          <a:bodyPr/>
          <a:lstStyle/>
          <a:p>
            <a:fld id="{A9C31BF8-0EC7-40CB-89AF-7A4EB90D2C8E}" type="slidenum">
              <a:rPr lang="pt-BR" smtClean="0"/>
              <a:pPr/>
              <a:t>39</a:t>
            </a:fld>
            <a:endParaRPr lang="pt-BR"/>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40</a:t>
            </a:fld>
            <a:endParaRPr lang="pt-BR"/>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41</a:t>
            </a:fld>
            <a:endParaRPr lang="pt-BR"/>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a:t>Referências:</a:t>
            </a:r>
          </a:p>
          <a:p>
            <a:pPr marL="171450" indent="-171450">
              <a:buFontTx/>
              <a:buChar char="-"/>
            </a:pPr>
            <a:r>
              <a:rPr lang="pt-BR" b="0"/>
              <a:t>https://www.educba.com/machine-learning-methods/</a:t>
            </a:r>
          </a:p>
          <a:p>
            <a:pPr marL="171450" indent="-171450">
              <a:buFontTx/>
              <a:buChar char="-"/>
            </a:pPr>
            <a:r>
              <a:rPr lang="pt-BR" b="0"/>
              <a:t>https://www.educba.com/machine-learning-architecture/</a:t>
            </a:r>
          </a:p>
          <a:p>
            <a:pPr marL="171450" indent="-171450">
              <a:buFontTx/>
              <a:buChar char="-"/>
            </a:pPr>
            <a:r>
              <a:rPr lang="pt-BR" b="0"/>
              <a:t>https://www.educba.com/machine-learning-frameworks/</a:t>
            </a:r>
          </a:p>
          <a:p>
            <a:pPr marL="171450" indent="-171450">
              <a:buFontTx/>
              <a:buChar char="-"/>
            </a:pPr>
            <a:r>
              <a:rPr lang="pt-BR" b="0"/>
              <a:t>https://machinelearningmastery.com/steps-to-the-best-machine-learning-algorithm/</a:t>
            </a:r>
          </a:p>
          <a:p>
            <a:pPr marL="171450" indent="-171450">
              <a:buFontTx/>
              <a:buChar char="-"/>
            </a:pPr>
            <a:r>
              <a:rPr lang="pt-BR" b="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027 </a:t>
            </a:r>
          </a:p>
          <a:p>
            <a:pPr algn="ctr"/>
            <a:r>
              <a:rPr lang="en-US" sz="1600" b="1"/>
              <a:t>G: 044</a:t>
            </a:r>
          </a:p>
          <a:p>
            <a:pPr algn="ctr"/>
            <a:r>
              <a:rPr lang="en-US" sz="1600" b="1"/>
              <a:t>B: 098</a:t>
            </a:r>
            <a:endParaRPr lang="pt-BR" sz="1600" b="1"/>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115 </a:t>
            </a:r>
          </a:p>
          <a:p>
            <a:pPr algn="ctr"/>
            <a:r>
              <a:rPr lang="en-US" sz="1600" b="1"/>
              <a:t>G: 115</a:t>
            </a:r>
          </a:p>
          <a:p>
            <a:pPr algn="ctr"/>
            <a:r>
              <a:rPr lang="en-US" sz="1600" b="1"/>
              <a:t>B: 115</a:t>
            </a:r>
            <a:endParaRPr lang="pt-BR" sz="1600" b="1"/>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160 </a:t>
            </a:r>
          </a:p>
          <a:p>
            <a:pPr algn="ctr"/>
            <a:r>
              <a:rPr lang="en-US" sz="1600" b="1"/>
              <a:t>G: 160</a:t>
            </a:r>
          </a:p>
          <a:p>
            <a:pPr algn="ctr"/>
            <a:r>
              <a:rPr lang="en-US" sz="1600" b="1"/>
              <a:t>B: 160</a:t>
            </a:r>
            <a:endParaRPr lang="pt-BR" sz="1600" b="1"/>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205 </a:t>
            </a:r>
          </a:p>
          <a:p>
            <a:pPr algn="ctr"/>
            <a:r>
              <a:rPr lang="en-US" sz="1600" b="1">
                <a:solidFill>
                  <a:schemeClr val="tx1"/>
                </a:solidFill>
              </a:rPr>
              <a:t>G: 205</a:t>
            </a:r>
          </a:p>
          <a:p>
            <a:pPr algn="ctr"/>
            <a:r>
              <a:rPr lang="en-US" sz="1600" b="1">
                <a:solidFill>
                  <a:schemeClr val="tx1"/>
                </a:solidFill>
              </a:rPr>
              <a:t>B: 205</a:t>
            </a:r>
            <a:endParaRPr lang="pt-BR" sz="1600" b="1">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t>R: 000 </a:t>
            </a:r>
          </a:p>
          <a:p>
            <a:pPr algn="ctr"/>
            <a:r>
              <a:rPr lang="en-US" sz="1600" b="1"/>
              <a:t>G: 161</a:t>
            </a:r>
          </a:p>
          <a:p>
            <a:pPr algn="ctr"/>
            <a:r>
              <a:rPr lang="en-US" sz="1600" b="1"/>
              <a:t>B: 215</a:t>
            </a:r>
            <a:endParaRPr lang="pt-BR" sz="1600" b="1"/>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a:solidFill>
                  <a:schemeClr val="tx1"/>
                </a:solidFill>
              </a:rPr>
              <a:t>R: 167</a:t>
            </a:r>
          </a:p>
          <a:p>
            <a:pPr algn="ctr"/>
            <a:r>
              <a:rPr lang="en-US" sz="1600" b="1">
                <a:solidFill>
                  <a:schemeClr val="tx1"/>
                </a:solidFill>
              </a:rPr>
              <a:t>G: 227</a:t>
            </a:r>
          </a:p>
          <a:p>
            <a:pPr algn="ctr"/>
            <a:r>
              <a:rPr lang="en-US" sz="1600" b="1">
                <a:solidFill>
                  <a:schemeClr val="tx1"/>
                </a:solidFill>
              </a:rPr>
              <a:t>B: 211</a:t>
            </a:r>
            <a:endParaRPr lang="pt-BR" sz="1600" b="1">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1.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2.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3.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2.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3.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4.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hyperlink" Target="https://keras.io/about/" TargetMode="External"/><Relationship Id="rId1" Type="http://schemas.openxmlformats.org/officeDocument/2006/relationships/slideLayout" Target="../slideLayouts/slideLayout1.xml"/><Relationship Id="rId4" Type="http://schemas.openxmlformats.org/officeDocument/2006/relationships/image" Target="../media/image61.png"/></Relationships>
</file>

<file path=ppt/slides/_rels/slide35.xml.rels><?xml version="1.0" encoding="UTF-8" standalone="yes"?>
<Relationships xmlns="http://schemas.openxmlformats.org/package/2006/relationships"><Relationship Id="rId2" Type="http://schemas.openxmlformats.org/officeDocument/2006/relationships/image" Target="../media/image62.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2" Type="http://schemas.openxmlformats.org/officeDocument/2006/relationships/image" Target="../media/image63.png"/><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38.xml.rels><?xml version="1.0" encoding="UTF-8" standalone="yes"?>
<Relationships xmlns="http://schemas.openxmlformats.org/package/2006/relationships"><Relationship Id="rId3" Type="http://schemas.openxmlformats.org/officeDocument/2006/relationships/image" Target="../media/image65.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6.png"/></Relationships>
</file>

<file path=ppt/slides/_rels/slide39.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0.png"/></Relationships>
</file>

<file path=ppt/slides/_rels/slide42.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8" Type="http://schemas.openxmlformats.org/officeDocument/2006/relationships/image" Target="../media/image76.svg"/><Relationship Id="rId3" Type="http://schemas.openxmlformats.org/officeDocument/2006/relationships/image" Target="../media/image23.png"/><Relationship Id="rId7" Type="http://schemas.openxmlformats.org/officeDocument/2006/relationships/image" Target="../media/image75.png"/><Relationship Id="rId12" Type="http://schemas.openxmlformats.org/officeDocument/2006/relationships/image" Target="../media/image80.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4.svg"/><Relationship Id="rId11" Type="http://schemas.openxmlformats.org/officeDocument/2006/relationships/image" Target="../media/image79.png"/><Relationship Id="rId5" Type="http://schemas.openxmlformats.org/officeDocument/2006/relationships/image" Target="../media/image73.png"/><Relationship Id="rId10" Type="http://schemas.openxmlformats.org/officeDocument/2006/relationships/image" Target="../media/image78.svg"/><Relationship Id="rId4" Type="http://schemas.openxmlformats.org/officeDocument/2006/relationships/image" Target="../media/image24.svg"/><Relationship Id="rId9" Type="http://schemas.openxmlformats.org/officeDocument/2006/relationships/image" Target="../media/image77.png"/></Relationships>
</file>

<file path=ppt/slides/_rels/slide45.xml.rels><?xml version="1.0" encoding="UTF-8" standalone="yes"?>
<Relationships xmlns="http://schemas.openxmlformats.org/package/2006/relationships"><Relationship Id="rId3" Type="http://schemas.openxmlformats.org/officeDocument/2006/relationships/image" Target="../media/image82.png"/><Relationship Id="rId2" Type="http://schemas.openxmlformats.org/officeDocument/2006/relationships/image" Target="../media/image81.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image" Target="../media/image8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 Id="rId4" Type="http://schemas.openxmlformats.org/officeDocument/2006/relationships/image" Target="../media/image87.png"/></Relationships>
</file>

<file path=ppt/slides/_rels/slide4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image" Target="../media/image88.png"/><Relationship Id="rId1" Type="http://schemas.openxmlformats.org/officeDocument/2006/relationships/slideLayout" Target="../slideLayouts/slideLayout1.xml"/><Relationship Id="rId6" Type="http://schemas.openxmlformats.org/officeDocument/2006/relationships/image" Target="../media/image92.png"/><Relationship Id="rId5" Type="http://schemas.openxmlformats.org/officeDocument/2006/relationships/image" Target="../media/image91.png"/><Relationship Id="rId4" Type="http://schemas.openxmlformats.org/officeDocument/2006/relationships/image" Target="../media/image90.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2" Type="http://schemas.openxmlformats.org/officeDocument/2006/relationships/hyperlink" Target="https://www.intuvisiontech.com/solutions/covid-19" TargetMode="External"/><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3" Type="http://schemas.openxmlformats.org/officeDocument/2006/relationships/image" Target="../media/image94.png"/><Relationship Id="rId2" Type="http://schemas.openxmlformats.org/officeDocument/2006/relationships/image" Target="../media/image93.png"/><Relationship Id="rId1" Type="http://schemas.openxmlformats.org/officeDocument/2006/relationships/slideLayout" Target="../slideLayouts/slideLayout1.xml"/><Relationship Id="rId5" Type="http://schemas.openxmlformats.org/officeDocument/2006/relationships/image" Target="../media/image96.png"/><Relationship Id="rId4" Type="http://schemas.openxmlformats.org/officeDocument/2006/relationships/image" Target="../media/image95.pn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1.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9.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49.xml"/><Relationship Id="rId11" Type="http://schemas.openxmlformats.org/officeDocument/2006/relationships/image" Target="../media/image19.png"/><Relationship Id="rId5" Type="http://schemas.openxmlformats.org/officeDocument/2006/relationships/slide" Target="slide45.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1.xml"/><Relationship Id="rId9" Type="http://schemas.openxmlformats.org/officeDocument/2006/relationships/image" Target="../media/image17.png"/><Relationship Id="rId14" Type="http://schemas.openxmlformats.org/officeDocument/2006/relationships/image" Target="../media/image22.svg"/></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a:solidFill>
                  <a:schemeClr val="bg1"/>
                </a:solidFill>
              </a:rPr>
              <a:t>Apresentação Grupo 1</a:t>
            </a:r>
          </a:p>
          <a:p>
            <a:endParaRPr lang="pt-BR" sz="3600" b="1">
              <a:solidFill>
                <a:schemeClr val="bg1"/>
              </a:solidFill>
            </a:endParaRPr>
          </a:p>
          <a:p>
            <a:pPr algn="ctr"/>
            <a:r>
              <a:rPr lang="pt-BR" sz="3600" b="1">
                <a:solidFill>
                  <a:schemeClr val="bg1"/>
                </a:solidFill>
              </a:rPr>
              <a:t>Título da Monografia: </a:t>
            </a:r>
          </a:p>
          <a:p>
            <a:pPr algn="ctr"/>
            <a:r>
              <a:rPr lang="pt-BR" sz="3600">
                <a:solidFill>
                  <a:schemeClr val="bg1"/>
                </a:solidFill>
              </a:rPr>
              <a:t>Modelo de Detecção do Uso de Máscaras </a:t>
            </a:r>
          </a:p>
          <a:p>
            <a:pPr algn="ctr"/>
            <a:r>
              <a:rPr lang="pt-BR" sz="3600">
                <a:solidFill>
                  <a:schemeClr val="bg1"/>
                </a:solidFill>
              </a:rPr>
              <a:t>Faciais Utilizando </a:t>
            </a:r>
            <a:r>
              <a:rPr lang="pt-BR" sz="3600" err="1">
                <a:solidFill>
                  <a:schemeClr val="bg1"/>
                </a:solidFill>
              </a:rPr>
              <a:t>Deep</a:t>
            </a:r>
            <a:r>
              <a:rPr lang="pt-BR" sz="3600">
                <a:solidFill>
                  <a:schemeClr val="bg1"/>
                </a:solidFill>
              </a:rPr>
              <a:t>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a:solidFill>
                  <a:schemeClr val="bg1"/>
                </a:solidFill>
                <a:latin typeface="Calibri (Body)"/>
                <a:ea typeface="Times New Roman" panose="02020603050405020304" pitchFamily="18" charset="0"/>
              </a:rPr>
              <a:t>Alunos</a:t>
            </a:r>
            <a:r>
              <a:rPr lang="pt-BR" sz="2200">
                <a:solidFill>
                  <a:schemeClr val="bg1"/>
                </a:solidFill>
                <a:latin typeface="Calibri (Body)"/>
                <a:ea typeface="Times New Roman" panose="02020603050405020304" pitchFamily="18" charset="0"/>
              </a:rPr>
              <a:t>:</a:t>
            </a:r>
          </a:p>
          <a:p>
            <a:r>
              <a:rPr lang="pt-BR" sz="2200">
                <a:solidFill>
                  <a:schemeClr val="bg1"/>
                </a:solidFill>
                <a:latin typeface="Calibri (Body)"/>
              </a:rPr>
              <a:t>Daniel Campos - matrícula: </a:t>
            </a:r>
            <a:r>
              <a:rPr lang="en-US" sz="2200">
                <a:solidFill>
                  <a:schemeClr val="bg1"/>
                </a:solidFill>
                <a:latin typeface="Calibri (Body)"/>
              </a:rPr>
              <a:t>A57635769</a:t>
            </a:r>
            <a:r>
              <a:rPr lang="pt-BR" sz="2200">
                <a:solidFill>
                  <a:schemeClr val="bg1"/>
                </a:solidFill>
                <a:latin typeface="Calibri (Body)"/>
              </a:rPr>
              <a:t> </a:t>
            </a:r>
            <a:r>
              <a:rPr lang="pt-BR" sz="2200">
                <a:solidFill>
                  <a:srgbClr val="00A1D7"/>
                </a:solidFill>
                <a:latin typeface="Calibri (Body)"/>
              </a:rPr>
              <a:t>(</a:t>
            </a:r>
            <a:r>
              <a:rPr lang="en-US" sz="220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Leandro Daniel - matrícula: </a:t>
            </a:r>
            <a:r>
              <a:rPr lang="en-US" sz="2200">
                <a:solidFill>
                  <a:schemeClr val="bg1"/>
                </a:solidFill>
                <a:latin typeface="Calibri (Body)"/>
              </a:rPr>
              <a:t>A57622988</a:t>
            </a:r>
            <a:r>
              <a:rPr lang="pt-BR" sz="2200">
                <a:solidFill>
                  <a:schemeClr val="bg1"/>
                </a:solidFill>
                <a:latin typeface="Calibri (Body)"/>
              </a:rPr>
              <a:t> </a:t>
            </a:r>
            <a:r>
              <a:rPr lang="pt-BR" sz="2200">
                <a:solidFill>
                  <a:srgbClr val="00A1D7"/>
                </a:solidFill>
                <a:latin typeface="Calibri (Body)"/>
              </a:rPr>
              <a:t>(</a:t>
            </a:r>
            <a:r>
              <a:rPr lang="pt-BR" sz="220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Ricardo Reis - matrícula: A57590919 </a:t>
            </a:r>
            <a:r>
              <a:rPr lang="pt-BR" sz="2200">
                <a:solidFill>
                  <a:srgbClr val="00A1D7"/>
                </a:solidFill>
                <a:latin typeface="Calibri (Body)"/>
              </a:rPr>
              <a:t>(</a:t>
            </a:r>
            <a:r>
              <a:rPr lang="en-US" sz="220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a:solidFill>
                  <a:srgbClr val="00A1D7"/>
                </a:solidFill>
                <a:latin typeface="Calibri (Body)"/>
              </a:rPr>
              <a:t>) </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rPr>
              <a:t>Rodrigo Gonçalves - matrícula: </a:t>
            </a:r>
            <a:r>
              <a:rPr lang="en-US" sz="2200">
                <a:solidFill>
                  <a:schemeClr val="bg1"/>
                </a:solidFill>
                <a:latin typeface="Calibri (Body)"/>
              </a:rPr>
              <a:t>A57566093 </a:t>
            </a:r>
            <a:r>
              <a:rPr lang="pt-BR" sz="2200">
                <a:solidFill>
                  <a:srgbClr val="00A1D7"/>
                </a:solidFill>
                <a:latin typeface="Calibri (Body)"/>
              </a:rPr>
              <a:t>(</a:t>
            </a:r>
            <a:r>
              <a:rPr lang="en-US" sz="220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a:solidFill>
                  <a:srgbClr val="00A1D7"/>
                </a:solidFill>
                <a:latin typeface="Calibri (Body)"/>
              </a:rPr>
              <a:t>)</a:t>
            </a:r>
            <a:endParaRPr lang="pt-BR" sz="2200">
              <a:solidFill>
                <a:srgbClr val="00A1D7"/>
              </a:solidFill>
              <a:latin typeface="Calibri (Body)"/>
              <a:ea typeface="Times New Roman" panose="02020603050405020304" pitchFamily="18" charset="0"/>
            </a:endParaRPr>
          </a:p>
          <a:p>
            <a:r>
              <a:rPr lang="pt-BR" sz="2200">
                <a:solidFill>
                  <a:schemeClr val="bg1"/>
                </a:solidFill>
                <a:latin typeface="Calibri (Body)"/>
                <a:ea typeface="Times New Roman" panose="02020603050405020304" pitchFamily="18" charset="0"/>
              </a:rPr>
              <a:t>Ygor </a:t>
            </a:r>
            <a:r>
              <a:rPr lang="pt-BR" sz="2200">
                <a:solidFill>
                  <a:schemeClr val="bg1"/>
                </a:solidFill>
                <a:latin typeface="Calibri (Body)"/>
              </a:rPr>
              <a:t>Lima - matrícula: </a:t>
            </a:r>
            <a:r>
              <a:rPr lang="en-US" sz="2200">
                <a:solidFill>
                  <a:schemeClr val="bg1"/>
                </a:solidFill>
                <a:latin typeface="Calibri (Body)"/>
              </a:rPr>
              <a:t>A57549661 </a:t>
            </a:r>
            <a:r>
              <a:rPr lang="pt-BR" sz="2200">
                <a:solidFill>
                  <a:srgbClr val="00A1D7"/>
                </a:solidFill>
                <a:latin typeface="Calibri (Body)"/>
              </a:rPr>
              <a:t>(</a:t>
            </a:r>
            <a:r>
              <a:rPr lang="en-US" sz="220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a:solidFill>
                  <a:srgbClr val="00A1D7"/>
                </a:solidFill>
                <a:latin typeface="Calibri (Body)"/>
              </a:rPr>
              <a:t>)</a:t>
            </a:r>
            <a:br>
              <a:rPr lang="pt-BR" sz="2200">
                <a:solidFill>
                  <a:schemeClr val="bg1"/>
                </a:solidFill>
                <a:highlight>
                  <a:srgbClr val="FFFF00"/>
                </a:highlight>
                <a:latin typeface="Calibri (Body)"/>
                <a:ea typeface="Times New Roman" panose="02020603050405020304" pitchFamily="18" charset="0"/>
              </a:rPr>
            </a:br>
            <a:endParaRPr lang="pt-BR" sz="2200">
              <a:solidFill>
                <a:schemeClr val="bg1"/>
              </a:solidFill>
              <a:latin typeface="Calibri (Body)"/>
              <a:ea typeface="Times New Roman" panose="02020603050405020304" pitchFamily="18" charset="0"/>
            </a:endParaRPr>
          </a:p>
          <a:p>
            <a:endParaRPr lang="pt-BR" sz="220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a:t>Fonte(s) e URL(s) utilizada(s) em 24/05/2020:</a:t>
            </a:r>
          </a:p>
          <a:p>
            <a:r>
              <a:rPr lang="en-US" sz="1050"/>
              <a:t>Coronavirus disease (COVID-19) advice for the public: When and how to use masks</a:t>
            </a:r>
            <a:br>
              <a:rPr lang="en-US" sz="1050"/>
            </a:br>
            <a:r>
              <a:rPr lang="pt-BR" sz="1050" i="1">
                <a:hlinkClick r:id="rId5"/>
              </a:rPr>
              <a:t>https://www.who.int/emergencies/diseases/novel-coronavirus-2019/advice-for-public/when-and-how-to-use-masks</a:t>
            </a:r>
            <a:r>
              <a:rPr lang="pt-BR" sz="1050" i="1"/>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a:t>Fonte(s) e URL(s) utilizada(s) em 27/05/2020:</a:t>
            </a:r>
          </a:p>
          <a:p>
            <a:r>
              <a:rPr lang="pt-BR" sz="1050" i="1" baseline="30000">
                <a:latin typeface="Calibri (Body)"/>
              </a:rPr>
              <a:t>1</a:t>
            </a:r>
            <a:r>
              <a:rPr lang="pt-BR" sz="1050" i="1" baseline="30000">
                <a:latin typeface="Calibri (Body)"/>
                <a:hlinkClick r:id="rId2">
                  <a:extLst>
                    <a:ext uri="{A12FA001-AC4F-418D-AE19-62706E023703}">
                      <ahyp:hlinkClr xmlns:ahyp="http://schemas.microsoft.com/office/drawing/2018/hyperlinkcolor" val="tx"/>
                    </a:ext>
                  </a:extLst>
                </a:hlinkClick>
              </a:rPr>
              <a:t> </a:t>
            </a:r>
            <a:r>
              <a:rPr lang="pt-BR" sz="1050" i="1">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a:latin typeface="Calibri (Body)"/>
              <a:hlinkClick r:id="rId3"/>
            </a:endParaRPr>
          </a:p>
          <a:p>
            <a:r>
              <a:rPr lang="pt-BR" sz="1050" i="1" baseline="30000">
                <a:latin typeface="Calibri (Body)"/>
              </a:rPr>
              <a:t>2</a:t>
            </a:r>
            <a:r>
              <a:rPr lang="pt-BR" sz="1050" i="1" baseline="30000">
                <a:latin typeface="Calibri (Body)"/>
                <a:hlinkClick r:id="rId2">
                  <a:extLst>
                    <a:ext uri="{A12FA001-AC4F-418D-AE19-62706E023703}">
                      <ahyp:hlinkClr xmlns:ahyp="http://schemas.microsoft.com/office/drawing/2018/hyperlinkcolor" val="tx"/>
                    </a:ext>
                  </a:extLst>
                </a:hlinkClick>
              </a:rPr>
              <a:t> </a:t>
            </a:r>
            <a:r>
              <a:rPr lang="pt-BR" sz="1050" i="1">
                <a:latin typeface="Calibri (Body)"/>
                <a:hlinkClick r:id="rId3"/>
              </a:rPr>
              <a:t>https://g1.globo.com/sp/sao-paulo/noticia/2020/03/24/quarentena-passa-a-valer-nesta-terca-feira-em-sp-veja-o-que-funciona.ghtml</a:t>
            </a:r>
            <a:endParaRPr lang="pt-BR" sz="1050" i="1">
              <a:latin typeface="Calibri (Body)"/>
            </a:endParaRPr>
          </a:p>
          <a:p>
            <a:r>
              <a:rPr lang="pt-BR" sz="1050" i="1" baseline="30000">
                <a:latin typeface="Calibri (Body)"/>
              </a:rPr>
              <a:t>3 </a:t>
            </a:r>
            <a:r>
              <a:rPr lang="pt-BR" sz="1050" i="1">
                <a:latin typeface="Calibri (Body)"/>
                <a:hlinkClick r:id="rId4"/>
              </a:rPr>
              <a:t>https://noticias.uol.com.br/saude/ultimas-noticias/redacao/2020/05/04/sao-paulo-decreta-obrigatoriedade-do-uso-de-mascaras-em-todo-o-estado.htm</a:t>
            </a:r>
            <a:endParaRPr lang="pt-BR" sz="1050" i="1">
              <a:latin typeface="Calibri (Body)"/>
            </a:endParaRPr>
          </a:p>
          <a:p>
            <a:r>
              <a:rPr lang="pt-BR" sz="1050" i="1" baseline="30000">
                <a:latin typeface="Calibri (Body)"/>
              </a:rPr>
              <a:t>4 </a:t>
            </a:r>
            <a:r>
              <a:rPr lang="pt-BR" sz="1050" i="1">
                <a:latin typeface="Calibri (Body)"/>
                <a:hlinkClick r:id="rId5"/>
              </a:rPr>
              <a:t>https://g1.globo.com/politica/noticia/2020/05/19/camara-aprova-uso-obrigatorio-de-mascara-em-todo-o-pais.ghtml</a:t>
            </a:r>
            <a:endParaRPr lang="pt-BR" sz="1050" i="1">
              <a:latin typeface="Calibri (Body)"/>
            </a:endParaRPr>
          </a:p>
          <a:p>
            <a:r>
              <a:rPr lang="pt-BR" sz="1050" i="1" baseline="30000">
                <a:latin typeface="Calibri (Body)"/>
              </a:rPr>
              <a:t>5 </a:t>
            </a:r>
            <a:r>
              <a:rPr lang="pt-BR" sz="1050" i="1">
                <a:latin typeface="Calibri (Body)"/>
                <a:hlinkClick r:id="rId6"/>
              </a:rPr>
              <a:t>https://covid.saude.gov.br/</a:t>
            </a:r>
            <a:endParaRPr lang="pt-BR" sz="1050" i="1">
              <a:latin typeface="Calibri (Body)"/>
            </a:endParaRPr>
          </a:p>
          <a:p>
            <a:r>
              <a:rPr lang="pt-BR" sz="1050" i="1" baseline="30000">
                <a:latin typeface="Calibri (Body)"/>
              </a:rPr>
              <a:t>6 </a:t>
            </a:r>
            <a:r>
              <a:rPr lang="pt-BR" sz="1050" i="1">
                <a:latin typeface="Calibri (Body)"/>
                <a:hlinkClick r:id="rId7"/>
              </a:rPr>
              <a:t>https://www.who.int/csr/don/12-january-2020-novel-coronavirus-china/en/</a:t>
            </a:r>
            <a:endParaRPr lang="pt-BR" sz="1050" i="1">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9-Fev:</a:t>
            </a:r>
            <a:r>
              <a:rPr lang="pt-BR" b="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600" b="0" i="0" u="none" strike="noStrike" kern="1200" cap="none" spc="0" normalizeH="0" baseline="0" noProof="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rgbClr val="454D55"/>
                </a:solidFill>
                <a:effectLst/>
                <a:uLnTx/>
                <a:uFillTx/>
                <a:latin typeface="Arial" panose="020B0604020202020204" pitchFamily="34" charset="0"/>
                <a:cs typeface="Arial" panose="020B0604020202020204" pitchFamily="34" charset="0"/>
              </a:rPr>
              <a:t>Fev</a:t>
            </a: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err="1">
                <a:ln>
                  <a:noFill/>
                </a:ln>
                <a:solidFill>
                  <a:srgbClr val="454D55"/>
                </a:solidFill>
                <a:effectLst/>
                <a:uLnTx/>
                <a:uFillTx/>
                <a:latin typeface="Arial" panose="020B0604020202020204" pitchFamily="34" charset="0"/>
                <a:cs typeface="Arial" panose="020B0604020202020204" pitchFamily="34" charset="0"/>
              </a:rPr>
              <a:t>Abr</a:t>
            </a: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3 </a:t>
            </a:r>
            <a:r>
              <a:rPr lang="pt-BR"/>
              <a:t>07-Mai:</a:t>
            </a:r>
            <a:r>
              <a:rPr lang="pt-BR" b="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a:t>5 </a:t>
            </a:r>
            <a:r>
              <a:rPr lang="pt-BR"/>
              <a:t>26-Fev:</a:t>
            </a:r>
            <a:r>
              <a:rPr lang="pt-BR" b="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2 </a:t>
            </a:r>
            <a:r>
              <a:rPr lang="pt-BR"/>
              <a:t>24-Mar:</a:t>
            </a:r>
            <a:r>
              <a:rPr lang="pt-BR" b="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4</a:t>
            </a:r>
            <a:r>
              <a:rPr lang="pt-BR" baseline="30000"/>
              <a:t> </a:t>
            </a:r>
            <a:r>
              <a:rPr lang="pt-BR"/>
              <a:t>20-Mai:</a:t>
            </a:r>
            <a:r>
              <a:rPr lang="pt-BR" b="0"/>
              <a:t> Senado federal inicia análise</a:t>
            </a:r>
            <a:r>
              <a:rPr lang="en-US" b="0"/>
              <a:t> de </a:t>
            </a:r>
            <a:r>
              <a:rPr lang="pt-BR" b="0"/>
              <a:t>projeto</a:t>
            </a:r>
            <a:r>
              <a:rPr lang="en-US" b="0"/>
              <a:t> </a:t>
            </a:r>
            <a:r>
              <a:rPr lang="pt-BR" b="0"/>
              <a:t>oriundo</a:t>
            </a:r>
            <a:r>
              <a:rPr lang="en-US" b="0"/>
              <a:t> da </a:t>
            </a:r>
            <a:r>
              <a:rPr lang="pt-BR" b="0"/>
              <a:t>câmara</a:t>
            </a:r>
            <a:r>
              <a:rPr lang="en-US" b="0"/>
              <a:t> que </a:t>
            </a:r>
            <a:r>
              <a:rPr lang="pt-BR" b="0"/>
              <a:t>torna</a:t>
            </a:r>
            <a:r>
              <a:rPr lang="en-US" b="0"/>
              <a:t> </a:t>
            </a:r>
            <a:r>
              <a:rPr lang="pt-BR" b="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a:t>29-Mai</a:t>
            </a:r>
            <a:endParaRPr lang="pt-BR" b="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6 </a:t>
            </a:r>
            <a:r>
              <a:rPr lang="pt-BR"/>
              <a:t>31-Dez: </a:t>
            </a:r>
            <a:r>
              <a:rPr lang="pt-BR" b="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02-Abr:</a:t>
            </a:r>
            <a:r>
              <a:rPr lang="pt-BR" b="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4</a:t>
            </a:r>
            <a:r>
              <a:rPr lang="pt-BR" baseline="30000"/>
              <a:t> </a:t>
            </a:r>
            <a:r>
              <a:rPr lang="pt-BR"/>
              <a:t>19-Mai:</a:t>
            </a:r>
            <a:r>
              <a:rPr lang="pt-BR" b="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a:t>19-Jan: </a:t>
            </a:r>
            <a:r>
              <a:rPr lang="pt-BR" b="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11-Mar:</a:t>
            </a:r>
            <a:r>
              <a:rPr lang="pt-BR" b="0"/>
              <a:t> OMS declara pandemia de coronavirus.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a:t>5 </a:t>
            </a:r>
            <a:r>
              <a:rPr lang="pt-BR"/>
              <a:t>17-Mar: </a:t>
            </a:r>
            <a:r>
              <a:rPr lang="pt-BR" b="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a:t>1 </a:t>
            </a:r>
            <a:r>
              <a:rPr lang="pt-BR"/>
              <a:t>24-Fev:</a:t>
            </a:r>
            <a:r>
              <a:rPr lang="pt-BR" b="0"/>
              <a:t> Brasil amplia lista de países em alerta de coronavirus.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a:ea typeface="+mn-lt"/>
                <a:cs typeface="+mn-lt"/>
              </a:rPr>
              <a:t>Recentemente o estado de São Paulo decretou o uso de máscaras de proteção facial como obrigatório, por tempo indeterminado. A medida, que entrou em vigor em 07/05/2020, estabelece o seguinte:</a:t>
            </a:r>
            <a:endParaRPr lang="pt-BR">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a:cs typeface="Arial"/>
              </a:rPr>
              <a:t>Usados por:</a:t>
            </a:r>
            <a:r>
              <a:rPr lang="en-US" b="1">
                <a:cs typeface="Arial"/>
              </a:rPr>
              <a:t>​</a:t>
            </a:r>
          </a:p>
          <a:p>
            <a:pPr>
              <a:buChar char="•"/>
            </a:pPr>
            <a:r>
              <a:rPr lang="pt-BR">
                <a:cs typeface="Arial"/>
              </a:rPr>
              <a:t> consumidores;​</a:t>
            </a:r>
          </a:p>
          <a:p>
            <a:pPr>
              <a:buChar char="•"/>
            </a:pPr>
            <a:r>
              <a:rPr lang="pt-BR">
                <a:cs typeface="Arial"/>
              </a:rPr>
              <a:t> fornecedores;​</a:t>
            </a:r>
          </a:p>
          <a:p>
            <a:pPr>
              <a:buChar char="•"/>
            </a:pPr>
            <a:r>
              <a:rPr lang="pt-BR">
                <a:cs typeface="Arial"/>
              </a:rPr>
              <a:t> clientes;​</a:t>
            </a:r>
          </a:p>
          <a:p>
            <a:pPr>
              <a:buChar char="•"/>
            </a:pPr>
            <a:r>
              <a:rPr lang="pt-BR">
                <a:cs typeface="Arial"/>
              </a:rPr>
              <a:t> empregados;​</a:t>
            </a:r>
          </a:p>
          <a:p>
            <a:pPr>
              <a:buChar char="•"/>
            </a:pPr>
            <a:r>
              <a:rPr lang="pt-BR">
                <a:cs typeface="Arial"/>
              </a:rPr>
              <a:t> colaboradores;​</a:t>
            </a:r>
          </a:p>
          <a:p>
            <a:pPr>
              <a:buChar char="•"/>
            </a:pPr>
            <a:r>
              <a:rPr lang="pt-BR">
                <a:cs typeface="Arial"/>
              </a:rPr>
              <a:t> agentes públicos;​</a:t>
            </a:r>
          </a:p>
          <a:p>
            <a:pPr>
              <a:buChar char="•"/>
            </a:pPr>
            <a:r>
              <a:rPr lang="pt-BR">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a:cs typeface="Calibri"/>
              </a:rPr>
              <a:t>Uso de máscaras em:</a:t>
            </a:r>
          </a:p>
          <a:p>
            <a:pPr>
              <a:buChar char="•"/>
            </a:pPr>
            <a:r>
              <a:rPr lang="pt-BR">
                <a:cs typeface="Arial"/>
              </a:rPr>
              <a:t> espaços públicos;​</a:t>
            </a:r>
            <a:endParaRPr lang="pt-BR"/>
          </a:p>
          <a:p>
            <a:pPr marL="174625" indent="-174625">
              <a:buChar char="•"/>
            </a:pPr>
            <a:r>
              <a:rPr lang="pt-BR">
                <a:cs typeface="Arial"/>
              </a:rPr>
              <a:t>estabelecimentos que executem atividades essenciais;​</a:t>
            </a:r>
          </a:p>
          <a:p>
            <a:pPr>
              <a:buChar char="•"/>
            </a:pPr>
            <a:r>
              <a:rPr lang="pt-BR">
                <a:cs typeface="Arial"/>
              </a:rPr>
              <a:t> repartições públicas estaduais;​</a:t>
            </a:r>
          </a:p>
          <a:p>
            <a:pPr>
              <a:buChar char="•"/>
            </a:pPr>
            <a:r>
              <a:rPr lang="pt-BR">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a:cs typeface="Calibri"/>
              </a:rPr>
              <a:t>Além disso, o descumprimento da medida acarretará em infração, podendo o infrator ou o estabelecimento serem multados.</a:t>
            </a:r>
            <a:endParaRPr lang="pt-BR">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a:t>Fonte(s) e URL(s) utilizada(s) em 27/05/2020:</a:t>
            </a:r>
          </a:p>
          <a:p>
            <a:r>
              <a:rPr lang="en-US" sz="1050" i="1">
                <a:ea typeface="+mn-lt"/>
                <a:cs typeface="+mn-lt"/>
                <a:hlinkClick r:id="rId2"/>
              </a:rPr>
              <a:t>https://g1.globo.com/sp/sao-paulo/noticia/2020/05/05/decreto-que-determina-uso-de-mascaras-em-sp-estipula-multa-de-ate-r-276-mil-e-4-anos-de-prisao.ghtml</a:t>
            </a:r>
            <a:br>
              <a:rPr lang="en-US" sz="1050" i="1"/>
            </a:br>
            <a:r>
              <a:rPr lang="en-US" sz="1050" i="1">
                <a:ea typeface="+mn-lt"/>
                <a:cs typeface="+mn-lt"/>
                <a:hlinkClick r:id="rId3"/>
              </a:rPr>
              <a:t>https://www.al.sp.gov.br/repositorio/legislacao/decreto/2020/decreto-64959-04.05.2020.html</a:t>
            </a:r>
            <a:r>
              <a:rPr lang="pt-BR" sz="1050" i="1"/>
              <a:t> </a:t>
            </a:r>
            <a:endParaRPr lang="pt-BR" i="1">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a:t>A presente pesquisa tem como objetivo principal, desenvolver um modelo de detecção de indivíduos utilizando máscaras faciais, através de técnicas de </a:t>
            </a:r>
            <a:r>
              <a:rPr lang="pt-BR" sz="2200" err="1"/>
              <a:t>Deep</a:t>
            </a:r>
            <a:r>
              <a:rPr lang="pt-BR" sz="2200"/>
              <a:t> Learning, como ferramenta possível de ser implementada em sistemas de monitoramento preventivo ao alastramento da COVID-19 em locais e áreas de convívio público ou privado.</a:t>
            </a:r>
          </a:p>
          <a:p>
            <a:endParaRPr lang="pt-BR" sz="2200"/>
          </a:p>
          <a:p>
            <a:r>
              <a:rPr lang="pt-BR" sz="220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pt-BR" sz="1400" i="1"/>
                <a:t>"The </a:t>
              </a:r>
              <a:r>
                <a:rPr lang="pt-BR" sz="1400" i="1" err="1"/>
                <a:t>best</a:t>
              </a:r>
              <a:r>
                <a:rPr lang="pt-BR" sz="1400" i="1"/>
                <a:t> </a:t>
              </a:r>
              <a:r>
                <a:rPr lang="pt-BR" sz="1400" i="1" err="1"/>
                <a:t>way</a:t>
              </a:r>
              <a:r>
                <a:rPr lang="pt-BR" sz="1400" i="1"/>
                <a:t> </a:t>
              </a:r>
              <a:r>
                <a:rPr lang="pt-BR" sz="1400" i="1" err="1"/>
                <a:t>forward</a:t>
              </a:r>
              <a:r>
                <a:rPr lang="pt-BR" sz="1400" i="1"/>
                <a:t> </a:t>
              </a:r>
              <a:r>
                <a:rPr lang="pt-BR" sz="1400" i="1" err="1"/>
                <a:t>is</a:t>
              </a:r>
              <a:r>
                <a:rPr lang="pt-BR" sz="1400" i="1"/>
                <a:t> </a:t>
              </a:r>
              <a:r>
                <a:rPr lang="pt-BR" sz="1400" i="1" err="1"/>
                <a:t>the</a:t>
              </a:r>
              <a:r>
                <a:rPr lang="pt-BR" sz="1400" i="1"/>
                <a:t> </a:t>
              </a:r>
              <a:r>
                <a:rPr lang="pt-BR" sz="1400" i="1" err="1"/>
                <a:t>blended</a:t>
              </a:r>
              <a:r>
                <a:rPr lang="pt-BR" sz="1400" i="1"/>
                <a:t> </a:t>
              </a:r>
              <a:r>
                <a:rPr lang="pt-BR" sz="1400" i="1" err="1"/>
                <a:t>comprehensive</a:t>
              </a:r>
              <a:r>
                <a:rPr lang="pt-BR" sz="1400" i="1"/>
                <a:t> approach </a:t>
              </a:r>
              <a:r>
                <a:rPr lang="pt-BR" sz="1400" i="1" err="1"/>
                <a:t>which</a:t>
              </a:r>
              <a:r>
                <a:rPr lang="pt-BR" sz="1400" i="1"/>
                <a:t> </a:t>
              </a:r>
              <a:r>
                <a:rPr lang="pt-BR" sz="1400" i="1" err="1"/>
                <a:t>puts</a:t>
              </a:r>
              <a:r>
                <a:rPr lang="pt-BR" sz="1400" i="1"/>
                <a:t> </a:t>
              </a:r>
              <a:r>
                <a:rPr lang="pt-BR" sz="1400" i="1" err="1"/>
                <a:t>containment</a:t>
              </a:r>
              <a:r>
                <a:rPr lang="pt-BR" sz="1400" i="1"/>
                <a:t> as a major </a:t>
              </a:r>
              <a:r>
                <a:rPr lang="pt-BR" sz="1400" i="1" err="1"/>
                <a:t>pillar</a:t>
              </a:r>
              <a:r>
                <a:rPr lang="pt-BR" sz="1400" i="1"/>
                <a:t>." </a:t>
              </a:r>
              <a:br>
                <a:rPr lang="pt-BR" sz="1400"/>
              </a:br>
              <a:r>
                <a:rPr lang="pt-BR" sz="1400" b="1"/>
                <a:t>-- Dr. </a:t>
              </a:r>
              <a:r>
                <a:rPr lang="pt-BR" sz="1400" b="1" err="1"/>
                <a:t>Tedros</a:t>
              </a:r>
              <a:r>
                <a:rPr lang="pt-BR" sz="1400" b="1"/>
                <a:t> </a:t>
              </a:r>
              <a:r>
                <a:rPr lang="pt-BR" sz="1400" b="1" err="1"/>
                <a:t>Adhanom</a:t>
              </a:r>
              <a:r>
                <a:rPr lang="pt-BR" sz="1400" b="1"/>
                <a:t>, WHO </a:t>
              </a:r>
              <a:r>
                <a:rPr lang="pt-BR" sz="1400" b="1" err="1"/>
                <a:t>director</a:t>
              </a:r>
              <a:r>
                <a:rPr lang="pt-BR" sz="1400" b="1"/>
                <a:t>-general.</a:t>
              </a:r>
            </a:p>
          </p:txBody>
        </p:sp>
      </p:grpSp>
    </p:spTree>
    <p:extLst>
      <p:ext uri="{BB962C8B-B14F-4D97-AF65-F5344CB8AC3E}">
        <p14:creationId xmlns:p14="http://schemas.microsoft.com/office/powerpoint/2010/main" val="2557986528"/>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a </a:t>
            </a:r>
            <a:r>
              <a:rPr lang="pt-BR" sz="2400" b="1"/>
              <a:t>PERGUNTA </a:t>
            </a:r>
            <a:r>
              <a:rPr lang="pt-BR" sz="2400"/>
              <a:t>do</a:t>
            </a:r>
            <a:r>
              <a:rPr lang="pt-BR" sz="2400" b="1"/>
              <a:t> PROBLEMA</a:t>
            </a:r>
            <a:r>
              <a:rPr lang="pt-BR" sz="240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a:t>Diante do contexto descrito, apresentam-se o questionamento a ser abordado nessa pesquisa:</a:t>
            </a:r>
          </a:p>
          <a:p>
            <a:endParaRPr lang="pt-BR" sz="2200"/>
          </a:p>
          <a:p>
            <a:r>
              <a:rPr lang="pt-BR" sz="2200" b="1" i="1"/>
              <a:t>É possível desenvolver, com técnicas de </a:t>
            </a:r>
            <a:r>
              <a:rPr lang="pt-BR" sz="2200" b="1" i="1" err="1"/>
              <a:t>deep</a:t>
            </a:r>
            <a:r>
              <a:rPr lang="pt-BR" sz="2200" b="1" i="1"/>
              <a:t>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Qual é o </a:t>
            </a:r>
            <a:r>
              <a:rPr lang="pt-BR" sz="2400" b="1"/>
              <a:t>OBJETIVO GERAL</a:t>
            </a:r>
            <a:r>
              <a:rPr lang="pt-BR" sz="2400"/>
              <a:t> e quais são os </a:t>
            </a:r>
            <a:r>
              <a:rPr lang="pt-BR" sz="2400" b="1"/>
              <a:t>OBJETIVOS ESPECÍFICOS</a:t>
            </a:r>
            <a:r>
              <a:rPr lang="pt-BR" sz="240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a:t>Objetivo geral: </a:t>
            </a:r>
          </a:p>
          <a:p>
            <a:r>
              <a:rPr lang="pt-BR" sz="2200" b="1" i="1"/>
              <a:t>Desenvolver um modelo que identifique, se as pessoas estão utilizando máscaras de proteção facial.</a:t>
            </a:r>
            <a:endParaRPr lang="pt-BR" sz="2200" b="1" i="1">
              <a:cs typeface="Calibri"/>
            </a:endParaRPr>
          </a:p>
          <a:p>
            <a:endParaRPr lang="pt-BR" sz="2200" b="1" i="1"/>
          </a:p>
          <a:p>
            <a:r>
              <a:rPr lang="pt-BR" sz="2200"/>
              <a:t>Objetivos específicos:</a:t>
            </a:r>
            <a:endParaRPr lang="pt-BR" sz="2200">
              <a:cs typeface="Calibri"/>
            </a:endParaRPr>
          </a:p>
          <a:p>
            <a:pPr marL="457200" indent="-457200">
              <a:buFont typeface="+mj-lt"/>
              <a:buAutoNum type="arabicPeriod"/>
            </a:pPr>
            <a:r>
              <a:rPr lang="pt-BR" sz="2200" i="1"/>
              <a:t>Definir, e eventualmente construir, a base de imagens que será utilizada;</a:t>
            </a:r>
            <a:endParaRPr lang="pt-BR" sz="2200" i="1">
              <a:cs typeface="Calibri"/>
            </a:endParaRPr>
          </a:p>
          <a:p>
            <a:pPr marL="457200" indent="-457200">
              <a:buFont typeface="+mj-lt"/>
              <a:buAutoNum type="arabicPeriod"/>
            </a:pPr>
            <a:r>
              <a:rPr lang="pt-BR" sz="2200" i="1"/>
              <a:t>Realizar revisão bibliográfica de técnicas aplicadas ao tema de pesquisa;</a:t>
            </a:r>
            <a:endParaRPr lang="pt-BR" sz="2200" i="1">
              <a:cs typeface="Calibri"/>
            </a:endParaRPr>
          </a:p>
          <a:p>
            <a:pPr marL="457200" indent="-457200">
              <a:buFont typeface="+mj-lt"/>
              <a:buAutoNum type="arabicPeriod"/>
            </a:pPr>
            <a:r>
              <a:rPr lang="pt-BR" sz="2200" i="1"/>
              <a:t>Definir os algoritmos que serão utilizados; </a:t>
            </a:r>
            <a:endParaRPr lang="pt-BR" sz="2200" i="1">
              <a:cs typeface="Calibri"/>
            </a:endParaRPr>
          </a:p>
          <a:p>
            <a:pPr marL="457200" indent="-457200">
              <a:buFont typeface="+mj-lt"/>
              <a:buAutoNum type="arabicPeriod"/>
            </a:pPr>
            <a:r>
              <a:rPr lang="pt-BR" sz="2200" i="1"/>
              <a:t>Definir a arquitetura inicial dos algoritmos; </a:t>
            </a:r>
            <a:endParaRPr lang="pt-BR" sz="2200" i="1">
              <a:cs typeface="Calibri"/>
            </a:endParaRPr>
          </a:p>
          <a:p>
            <a:pPr marL="457200" indent="-457200">
              <a:buFont typeface="+mj-lt"/>
              <a:buAutoNum type="arabicPeriod"/>
            </a:pPr>
            <a:r>
              <a:rPr lang="pt-BR" sz="2200" i="1"/>
              <a:t>Construir os modelos e identificar o com os melhores resultados;</a:t>
            </a:r>
            <a:endParaRPr lang="pt-BR" sz="2200" i="1">
              <a:cs typeface="Calibri"/>
            </a:endParaRPr>
          </a:p>
          <a:p>
            <a:pPr marL="457200" indent="-457200">
              <a:buFont typeface="+mj-lt"/>
              <a:buAutoNum type="arabicPeriod"/>
            </a:pPr>
            <a:r>
              <a:rPr lang="pt-BR" sz="2200" i="1"/>
              <a:t>Iterar sobre a estrutura inicialmente proposta e realizar o tuning de hiperparâmetros, se necessário;</a:t>
            </a:r>
            <a:endParaRPr lang="pt-BR" sz="2200" i="1">
              <a:cs typeface="Calibri"/>
            </a:endParaRPr>
          </a:p>
          <a:p>
            <a:pPr marL="457200" indent="-457200">
              <a:buFont typeface="+mj-lt"/>
              <a:buAutoNum type="arabicPeriod"/>
            </a:pPr>
            <a:r>
              <a:rPr lang="pt-BR" sz="2200" i="1"/>
              <a:t>Analisar a performance e a estabilidade da solução.</a:t>
            </a:r>
            <a:endParaRPr lang="pt-BR" sz="2200" i="1">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são as </a:t>
            </a:r>
            <a:r>
              <a:rPr lang="pt-BR" sz="2400" b="1"/>
              <a:t>HIPÓTESES</a:t>
            </a:r>
            <a:r>
              <a:rPr lang="pt-BR" sz="240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a:t>machine 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a:ea typeface="+mn-lt"/>
                <a:cs typeface="+mn-lt"/>
              </a:rPr>
              <a:t>LI, H.; LIN, Z.; SHEN, X.; BRANDT, J.; HUA, G. </a:t>
            </a:r>
            <a:r>
              <a:rPr lang="pt-BR" sz="2200" b="1">
                <a:ea typeface="+mn-lt"/>
                <a:cs typeface="+mn-lt"/>
              </a:rPr>
              <a:t>A </a:t>
            </a:r>
            <a:r>
              <a:rPr lang="pt-BR" sz="2200" b="1" err="1">
                <a:ea typeface="+mn-lt"/>
                <a:cs typeface="+mn-lt"/>
              </a:rPr>
              <a:t>Convolutional</a:t>
            </a:r>
            <a:r>
              <a:rPr lang="pt-BR" sz="2200" b="1">
                <a:ea typeface="+mn-lt"/>
                <a:cs typeface="+mn-lt"/>
              </a:rPr>
              <a:t> Neural Network </a:t>
            </a:r>
            <a:r>
              <a:rPr lang="pt-BR" sz="2200" b="1" err="1">
                <a:ea typeface="+mn-lt"/>
                <a:cs typeface="+mn-lt"/>
              </a:rPr>
              <a:t>Cascade</a:t>
            </a:r>
            <a:r>
              <a:rPr lang="pt-BR" sz="2200" b="1">
                <a:ea typeface="+mn-lt"/>
                <a:cs typeface="+mn-lt"/>
              </a:rPr>
              <a:t> for Face </a:t>
            </a:r>
            <a:r>
              <a:rPr lang="pt-BR" sz="2200" b="1" err="1">
                <a:ea typeface="+mn-lt"/>
                <a:cs typeface="+mn-lt"/>
              </a:rPr>
              <a:t>Detection</a:t>
            </a:r>
            <a:r>
              <a:rPr lang="pt-BR" sz="2200">
                <a:ea typeface="+mn-lt"/>
                <a:cs typeface="+mn-lt"/>
              </a:rPr>
              <a:t>. </a:t>
            </a:r>
            <a:r>
              <a:rPr lang="pt-BR" sz="2200"/>
              <a:t>28th IEEE </a:t>
            </a:r>
            <a:r>
              <a:rPr lang="pt-BR" sz="2200" err="1"/>
              <a:t>Conference</a:t>
            </a:r>
            <a:r>
              <a:rPr lang="pt-BR" sz="2200"/>
              <a:t> </a:t>
            </a:r>
            <a:r>
              <a:rPr lang="pt-BR" sz="2200" err="1"/>
              <a:t>on</a:t>
            </a:r>
            <a:r>
              <a:rPr lang="pt-BR" sz="2200"/>
              <a:t> Computer Vision </a:t>
            </a:r>
            <a:r>
              <a:rPr lang="pt-BR" sz="2200" err="1"/>
              <a:t>and</a:t>
            </a:r>
            <a:r>
              <a:rPr lang="pt-BR" sz="2200"/>
              <a:t> </a:t>
            </a:r>
            <a:r>
              <a:rPr lang="pt-BR" sz="2200" err="1"/>
              <a:t>Pattern</a:t>
            </a:r>
            <a:r>
              <a:rPr lang="pt-BR" sz="2200"/>
              <a:t> </a:t>
            </a:r>
            <a:r>
              <a:rPr lang="pt-BR" sz="2200" err="1"/>
              <a:t>Recognition</a:t>
            </a:r>
            <a:r>
              <a:rPr lang="pt-BR" sz="2200"/>
              <a:t>. Boston, MA. 2015.</a:t>
            </a:r>
            <a:r>
              <a:rPr lang="pt-BR" sz="2200">
                <a:ea typeface="+mn-lt"/>
                <a:cs typeface="+mn-lt"/>
              </a:rPr>
              <a:t> DOI 10.1109/CVPR.2015.7299170.</a:t>
            </a:r>
          </a:p>
          <a:p>
            <a:pPr marL="457200" indent="-457200">
              <a:buAutoNum type="arabicPeriod"/>
            </a:pPr>
            <a:r>
              <a:rPr lang="pt-BR" sz="2200">
                <a:ea typeface="+mn-lt"/>
                <a:cs typeface="+mn-lt"/>
              </a:rPr>
              <a:t>RANJAN, R.; SANKARANARAYANAN, S.; CASTILLO, C. D.; CHELLAPPA, R. </a:t>
            </a:r>
            <a:r>
              <a:rPr lang="pt-BR" sz="2200" b="1" err="1">
                <a:ea typeface="+mn-lt"/>
                <a:cs typeface="+mn-lt"/>
              </a:rPr>
              <a:t>An</a:t>
            </a:r>
            <a:r>
              <a:rPr lang="pt-BR" sz="2200" b="1">
                <a:ea typeface="+mn-lt"/>
                <a:cs typeface="+mn-lt"/>
              </a:rPr>
              <a:t> </a:t>
            </a:r>
            <a:r>
              <a:rPr lang="pt-BR" sz="2200" b="1" err="1">
                <a:ea typeface="+mn-lt"/>
                <a:cs typeface="+mn-lt"/>
              </a:rPr>
              <a:t>All</a:t>
            </a:r>
            <a:r>
              <a:rPr lang="pt-BR" sz="2200" b="1">
                <a:ea typeface="+mn-lt"/>
                <a:cs typeface="+mn-lt"/>
              </a:rPr>
              <a:t>-</a:t>
            </a:r>
            <a:r>
              <a:rPr lang="pt-BR" sz="2200" b="1" err="1">
                <a:ea typeface="+mn-lt"/>
                <a:cs typeface="+mn-lt"/>
              </a:rPr>
              <a:t>In-One</a:t>
            </a:r>
            <a:r>
              <a:rPr lang="pt-BR" sz="2200" b="1">
                <a:ea typeface="+mn-lt"/>
                <a:cs typeface="+mn-lt"/>
              </a:rPr>
              <a:t> </a:t>
            </a:r>
            <a:r>
              <a:rPr lang="pt-BR" sz="2200" b="1" err="1">
                <a:ea typeface="+mn-lt"/>
                <a:cs typeface="+mn-lt"/>
              </a:rPr>
              <a:t>Convolutional</a:t>
            </a:r>
            <a:r>
              <a:rPr lang="pt-BR" sz="2200" b="1">
                <a:ea typeface="+mn-lt"/>
                <a:cs typeface="+mn-lt"/>
              </a:rPr>
              <a:t> Neural Network for Face </a:t>
            </a:r>
            <a:r>
              <a:rPr lang="pt-BR" sz="2200" b="1" err="1">
                <a:ea typeface="+mn-lt"/>
                <a:cs typeface="+mn-lt"/>
              </a:rPr>
              <a:t>Analysis</a:t>
            </a:r>
            <a:r>
              <a:rPr lang="pt-BR" sz="2200">
                <a:ea typeface="+mn-lt"/>
                <a:cs typeface="+mn-lt"/>
              </a:rPr>
              <a:t>. IEEE 12th </a:t>
            </a:r>
            <a:r>
              <a:rPr lang="pt-BR" sz="2200" err="1">
                <a:ea typeface="+mn-lt"/>
                <a:cs typeface="+mn-lt"/>
              </a:rPr>
              <a:t>International</a:t>
            </a:r>
            <a:r>
              <a:rPr lang="pt-BR" sz="2200">
                <a:ea typeface="+mn-lt"/>
                <a:cs typeface="+mn-lt"/>
              </a:rPr>
              <a:t> </a:t>
            </a:r>
            <a:r>
              <a:rPr lang="pt-BR" sz="2200" err="1">
                <a:ea typeface="+mn-lt"/>
                <a:cs typeface="+mn-lt"/>
              </a:rPr>
              <a:t>Conference</a:t>
            </a:r>
            <a:r>
              <a:rPr lang="pt-BR" sz="2200">
                <a:ea typeface="+mn-lt"/>
                <a:cs typeface="+mn-lt"/>
              </a:rPr>
              <a:t> </a:t>
            </a:r>
            <a:r>
              <a:rPr lang="pt-BR" sz="2200" err="1">
                <a:ea typeface="+mn-lt"/>
                <a:cs typeface="+mn-lt"/>
              </a:rPr>
              <a:t>on</a:t>
            </a:r>
            <a:r>
              <a:rPr lang="pt-BR" sz="2200">
                <a:ea typeface="+mn-lt"/>
                <a:cs typeface="+mn-lt"/>
              </a:rPr>
              <a:t> </a:t>
            </a:r>
            <a:r>
              <a:rPr lang="pt-BR" sz="2200" err="1">
                <a:ea typeface="+mn-lt"/>
                <a:cs typeface="+mn-lt"/>
              </a:rPr>
              <a:t>Automatic</a:t>
            </a:r>
            <a:r>
              <a:rPr lang="pt-BR" sz="2200">
                <a:ea typeface="+mn-lt"/>
                <a:cs typeface="+mn-lt"/>
              </a:rPr>
              <a:t> Face &amp; </a:t>
            </a:r>
            <a:r>
              <a:rPr lang="pt-BR" sz="2200" err="1">
                <a:ea typeface="+mn-lt"/>
                <a:cs typeface="+mn-lt"/>
              </a:rPr>
              <a:t>Gesture</a:t>
            </a:r>
            <a:r>
              <a:rPr lang="pt-BR" sz="2200">
                <a:ea typeface="+mn-lt"/>
                <a:cs typeface="+mn-lt"/>
              </a:rPr>
              <a:t> </a:t>
            </a:r>
            <a:r>
              <a:rPr lang="pt-BR" sz="2200" err="1">
                <a:ea typeface="+mn-lt"/>
                <a:cs typeface="+mn-lt"/>
              </a:rPr>
              <a:t>Recognition</a:t>
            </a:r>
            <a:r>
              <a:rPr lang="pt-BR" sz="2200">
                <a:ea typeface="+mn-lt"/>
                <a:cs typeface="+mn-lt"/>
              </a:rPr>
              <a:t>. Washington, USA. 2017. DOI 10.1109/FG.2017.137.</a:t>
            </a:r>
          </a:p>
          <a:p>
            <a:pPr marL="457200" indent="-457200">
              <a:buAutoNum type="arabicPeriod"/>
            </a:pPr>
            <a:r>
              <a:rPr lang="pt-BR" sz="2200">
                <a:ea typeface="+mn-lt"/>
                <a:cs typeface="+mn-lt"/>
              </a:rPr>
              <a:t>NAUDÉ, W. </a:t>
            </a:r>
            <a:r>
              <a:rPr lang="pt-BR" sz="2200" b="1">
                <a:ea typeface="+mn-lt"/>
                <a:cs typeface="+mn-lt"/>
              </a:rPr>
              <a:t>Artificial </a:t>
            </a:r>
            <a:r>
              <a:rPr lang="pt-BR" sz="2200" b="1" err="1">
                <a:ea typeface="+mn-lt"/>
                <a:cs typeface="+mn-lt"/>
              </a:rPr>
              <a:t>Intelligence</a:t>
            </a:r>
            <a:r>
              <a:rPr lang="pt-BR" sz="2200" b="1">
                <a:ea typeface="+mn-lt"/>
                <a:cs typeface="+mn-lt"/>
              </a:rPr>
              <a:t> </a:t>
            </a:r>
            <a:r>
              <a:rPr lang="pt-BR" sz="2200" b="1" err="1">
                <a:ea typeface="+mn-lt"/>
                <a:cs typeface="+mn-lt"/>
              </a:rPr>
              <a:t>against</a:t>
            </a:r>
            <a:r>
              <a:rPr lang="pt-BR" sz="2200" b="1">
                <a:ea typeface="+mn-lt"/>
                <a:cs typeface="+mn-lt"/>
              </a:rPr>
              <a:t> COVID-19: </a:t>
            </a:r>
            <a:r>
              <a:rPr lang="pt-BR" sz="2200" b="1" err="1">
                <a:ea typeface="+mn-lt"/>
                <a:cs typeface="+mn-lt"/>
              </a:rPr>
              <a:t>An</a:t>
            </a:r>
            <a:r>
              <a:rPr lang="pt-BR" sz="2200" b="1">
                <a:ea typeface="+mn-lt"/>
                <a:cs typeface="+mn-lt"/>
              </a:rPr>
              <a:t> </a:t>
            </a:r>
            <a:r>
              <a:rPr lang="pt-BR" sz="2200" b="1" err="1">
                <a:ea typeface="+mn-lt"/>
                <a:cs typeface="+mn-lt"/>
              </a:rPr>
              <a:t>Early</a:t>
            </a:r>
            <a:r>
              <a:rPr lang="pt-BR" sz="2200" b="1">
                <a:ea typeface="+mn-lt"/>
                <a:cs typeface="+mn-lt"/>
              </a:rPr>
              <a:t> Review</a:t>
            </a:r>
            <a:r>
              <a:rPr lang="pt-BR" sz="2200">
                <a:ea typeface="+mn-lt"/>
                <a:cs typeface="+mn-lt"/>
              </a:rPr>
              <a:t>. IZA – </a:t>
            </a:r>
            <a:r>
              <a:rPr lang="pt-BR" sz="2200" err="1">
                <a:ea typeface="+mn-lt"/>
                <a:cs typeface="+mn-lt"/>
              </a:rPr>
              <a:t>Institute</a:t>
            </a:r>
            <a:r>
              <a:rPr lang="pt-BR" sz="2200">
                <a:ea typeface="+mn-lt"/>
                <a:cs typeface="+mn-lt"/>
              </a:rPr>
              <a:t> </a:t>
            </a:r>
            <a:r>
              <a:rPr lang="pt-BR" sz="2200" err="1">
                <a:ea typeface="+mn-lt"/>
                <a:cs typeface="+mn-lt"/>
              </a:rPr>
              <a:t>of</a:t>
            </a:r>
            <a:r>
              <a:rPr lang="pt-BR" sz="2200">
                <a:ea typeface="+mn-lt"/>
                <a:cs typeface="+mn-lt"/>
              </a:rPr>
              <a:t> Labor </a:t>
            </a:r>
            <a:r>
              <a:rPr lang="pt-BR" sz="2200" err="1">
                <a:ea typeface="+mn-lt"/>
                <a:cs typeface="+mn-lt"/>
              </a:rPr>
              <a:t>Economics</a:t>
            </a:r>
            <a:r>
              <a:rPr lang="pt-BR" sz="2200">
                <a:ea typeface="+mn-lt"/>
                <a:cs typeface="+mn-lt"/>
              </a:rPr>
              <a:t>. Bonn, Alemanha. 2020. ISSN 2365-9793.</a:t>
            </a:r>
          </a:p>
          <a:p>
            <a:pPr marL="457200" indent="-457200">
              <a:buAutoNum type="arabicPeriod"/>
            </a:pPr>
            <a:r>
              <a:rPr lang="pt-BR" sz="2200">
                <a:ea typeface="+mn-lt"/>
                <a:cs typeface="+mn-lt"/>
              </a:rPr>
              <a:t>GUO, J.; LIN, C.; WU, M.; CHANG, C.; LEE, H. </a:t>
            </a:r>
            <a:r>
              <a:rPr lang="pt-BR" sz="2200" b="1" err="1">
                <a:ea typeface="+mn-lt"/>
                <a:cs typeface="+mn-lt"/>
              </a:rPr>
              <a:t>Complexity</a:t>
            </a:r>
            <a:r>
              <a:rPr lang="pt-BR" sz="2200" b="1">
                <a:ea typeface="+mn-lt"/>
                <a:cs typeface="+mn-lt"/>
              </a:rPr>
              <a:t> </a:t>
            </a:r>
            <a:r>
              <a:rPr lang="pt-BR" sz="2200" b="1" err="1">
                <a:ea typeface="+mn-lt"/>
                <a:cs typeface="+mn-lt"/>
              </a:rPr>
              <a:t>Reduced</a:t>
            </a:r>
            <a:r>
              <a:rPr lang="pt-BR" sz="2200" b="1">
                <a:ea typeface="+mn-lt"/>
                <a:cs typeface="+mn-lt"/>
              </a:rPr>
              <a:t> Face </a:t>
            </a:r>
            <a:r>
              <a:rPr lang="pt-BR" sz="2200" b="1" err="1">
                <a:ea typeface="+mn-lt"/>
                <a:cs typeface="+mn-lt"/>
              </a:rPr>
              <a:t>Detection</a:t>
            </a:r>
            <a:r>
              <a:rPr lang="pt-BR" sz="2200" b="1">
                <a:ea typeface="+mn-lt"/>
                <a:cs typeface="+mn-lt"/>
              </a:rPr>
              <a:t> </a:t>
            </a:r>
            <a:r>
              <a:rPr lang="pt-BR" sz="2200" b="1" err="1">
                <a:ea typeface="+mn-lt"/>
                <a:cs typeface="+mn-lt"/>
              </a:rPr>
              <a:t>Using</a:t>
            </a:r>
            <a:r>
              <a:rPr lang="pt-BR" sz="2200" b="1">
                <a:ea typeface="+mn-lt"/>
                <a:cs typeface="+mn-lt"/>
              </a:rPr>
              <a:t> </a:t>
            </a:r>
            <a:r>
              <a:rPr lang="pt-BR" sz="2200" b="1" err="1">
                <a:ea typeface="+mn-lt"/>
                <a:cs typeface="+mn-lt"/>
              </a:rPr>
              <a:t>Probability-Based</a:t>
            </a:r>
            <a:r>
              <a:rPr lang="pt-BR" sz="2200" b="1">
                <a:ea typeface="+mn-lt"/>
                <a:cs typeface="+mn-lt"/>
              </a:rPr>
              <a:t> Face </a:t>
            </a:r>
            <a:r>
              <a:rPr lang="pt-BR" sz="2200" b="1" err="1">
                <a:ea typeface="+mn-lt"/>
                <a:cs typeface="+mn-lt"/>
              </a:rPr>
              <a:t>Mask</a:t>
            </a:r>
            <a:r>
              <a:rPr lang="pt-BR" sz="2200" b="1">
                <a:ea typeface="+mn-lt"/>
                <a:cs typeface="+mn-lt"/>
              </a:rPr>
              <a:t> </a:t>
            </a:r>
            <a:r>
              <a:rPr lang="pt-BR" sz="2200" b="1" err="1">
                <a:ea typeface="+mn-lt"/>
                <a:cs typeface="+mn-lt"/>
              </a:rPr>
              <a:t>Prefiltering</a:t>
            </a:r>
            <a:r>
              <a:rPr lang="pt-BR" sz="2200" b="1">
                <a:ea typeface="+mn-lt"/>
                <a:cs typeface="+mn-lt"/>
              </a:rPr>
              <a:t> </a:t>
            </a:r>
            <a:r>
              <a:rPr lang="pt-BR" sz="2200" b="1" err="1">
                <a:ea typeface="+mn-lt"/>
                <a:cs typeface="+mn-lt"/>
              </a:rPr>
              <a:t>and</a:t>
            </a:r>
            <a:r>
              <a:rPr lang="pt-BR" sz="2200" b="1">
                <a:ea typeface="+mn-lt"/>
                <a:cs typeface="+mn-lt"/>
              </a:rPr>
              <a:t> Pixel-</a:t>
            </a:r>
            <a:r>
              <a:rPr lang="pt-BR" sz="2200" b="1" err="1">
                <a:ea typeface="+mn-lt"/>
                <a:cs typeface="+mn-lt"/>
              </a:rPr>
              <a:t>Based</a:t>
            </a:r>
            <a:r>
              <a:rPr lang="pt-BR" sz="2200" b="1">
                <a:ea typeface="+mn-lt"/>
                <a:cs typeface="+mn-lt"/>
              </a:rPr>
              <a:t> </a:t>
            </a:r>
            <a:r>
              <a:rPr lang="pt-BR" sz="2200" b="1" err="1">
                <a:ea typeface="+mn-lt"/>
                <a:cs typeface="+mn-lt"/>
              </a:rPr>
              <a:t>Hierarchical-Feature</a:t>
            </a:r>
            <a:r>
              <a:rPr lang="pt-BR" sz="2200" b="1">
                <a:ea typeface="+mn-lt"/>
                <a:cs typeface="+mn-lt"/>
              </a:rPr>
              <a:t> </a:t>
            </a:r>
            <a:r>
              <a:rPr lang="pt-BR" sz="2200" b="1" err="1">
                <a:ea typeface="+mn-lt"/>
                <a:cs typeface="+mn-lt"/>
              </a:rPr>
              <a:t>Adaboosting</a:t>
            </a:r>
            <a:r>
              <a:rPr lang="pt-BR" sz="220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4]</a:t>
            </a:r>
          </a:p>
        </p:txBody>
      </p:sp>
    </p:spTree>
    <p:extLst>
      <p:ext uri="{BB962C8B-B14F-4D97-AF65-F5344CB8AC3E}">
        <p14:creationId xmlns:p14="http://schemas.microsoft.com/office/powerpoint/2010/main" val="1752641579"/>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a:t>machine 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a:ea typeface="+mn-lt"/>
                <a:cs typeface="+mn-lt"/>
              </a:rPr>
              <a:t>LAWRENCE, S.; GILES, C. L.; TSOI, A. C.; BACK, A. D. </a:t>
            </a:r>
            <a:r>
              <a:rPr lang="pt-BR" sz="2200" b="1">
                <a:ea typeface="+mn-lt"/>
                <a:cs typeface="+mn-lt"/>
              </a:rPr>
              <a:t>Face </a:t>
            </a:r>
            <a:r>
              <a:rPr lang="pt-BR" sz="2200" b="1" err="1">
                <a:ea typeface="+mn-lt"/>
                <a:cs typeface="+mn-lt"/>
              </a:rPr>
              <a:t>Recognition</a:t>
            </a:r>
            <a:r>
              <a:rPr lang="pt-BR" sz="2200" b="1">
                <a:ea typeface="+mn-lt"/>
                <a:cs typeface="+mn-lt"/>
              </a:rPr>
              <a:t>: A </a:t>
            </a:r>
            <a:r>
              <a:rPr lang="pt-BR" sz="2200" b="1" err="1">
                <a:ea typeface="+mn-lt"/>
                <a:cs typeface="+mn-lt"/>
              </a:rPr>
              <a:t>Convolutional</a:t>
            </a:r>
            <a:r>
              <a:rPr lang="pt-BR" sz="2200" b="1">
                <a:ea typeface="+mn-lt"/>
                <a:cs typeface="+mn-lt"/>
              </a:rPr>
              <a:t> Neural-Network Approach</a:t>
            </a:r>
            <a:r>
              <a:rPr lang="pt-BR" sz="2200">
                <a:ea typeface="+mn-lt"/>
                <a:cs typeface="+mn-lt"/>
              </a:rPr>
              <a:t>. IEEE </a:t>
            </a:r>
            <a:r>
              <a:rPr lang="pt-BR" sz="2200" err="1">
                <a:ea typeface="+mn-lt"/>
                <a:cs typeface="+mn-lt"/>
              </a:rPr>
              <a:t>Transactions</a:t>
            </a:r>
            <a:r>
              <a:rPr lang="pt-BR" sz="2200">
                <a:ea typeface="+mn-lt"/>
                <a:cs typeface="+mn-lt"/>
              </a:rPr>
              <a:t> </a:t>
            </a:r>
            <a:r>
              <a:rPr lang="pt-BR" sz="2200" err="1">
                <a:ea typeface="+mn-lt"/>
                <a:cs typeface="+mn-lt"/>
              </a:rPr>
              <a:t>on</a:t>
            </a:r>
            <a:r>
              <a:rPr lang="pt-BR" sz="2200">
                <a:ea typeface="+mn-lt"/>
                <a:cs typeface="+mn-lt"/>
              </a:rPr>
              <a:t> Neural Networks, Vol. 8, No. 1. 1997. DOI 10.1109/72.554195.</a:t>
            </a:r>
            <a:endParaRPr lang="en-US" sz="2200">
              <a:ea typeface="+mn-lt"/>
              <a:cs typeface="+mn-lt"/>
            </a:endParaRPr>
          </a:p>
          <a:p>
            <a:pPr marL="457200" indent="-457200">
              <a:buFontTx/>
              <a:buAutoNum type="arabicPeriod" startAt="5"/>
            </a:pPr>
            <a:r>
              <a:rPr lang="pt-BR" sz="2200">
                <a:ea typeface="+mn-lt"/>
                <a:cs typeface="+mn-lt"/>
              </a:rPr>
              <a:t>QIN, B.; LI, D. </a:t>
            </a:r>
            <a:r>
              <a:rPr lang="pt-BR" sz="2200" b="1" err="1">
                <a:ea typeface="+mn-lt"/>
                <a:cs typeface="+mn-lt"/>
              </a:rPr>
              <a:t>Identifying</a:t>
            </a:r>
            <a:r>
              <a:rPr lang="pt-BR" sz="2200" b="1">
                <a:ea typeface="+mn-lt"/>
                <a:cs typeface="+mn-lt"/>
              </a:rPr>
              <a:t> </a:t>
            </a:r>
            <a:r>
              <a:rPr lang="pt-BR" sz="2200" b="1" err="1">
                <a:ea typeface="+mn-lt"/>
                <a:cs typeface="+mn-lt"/>
              </a:rPr>
              <a:t>Facemask-wearing</a:t>
            </a:r>
            <a:r>
              <a:rPr lang="pt-BR" sz="2200" b="1">
                <a:ea typeface="+mn-lt"/>
                <a:cs typeface="+mn-lt"/>
              </a:rPr>
              <a:t> </a:t>
            </a:r>
            <a:r>
              <a:rPr lang="pt-BR" sz="2200" b="1" err="1">
                <a:ea typeface="+mn-lt"/>
                <a:cs typeface="+mn-lt"/>
              </a:rPr>
              <a:t>Condition</a:t>
            </a:r>
            <a:r>
              <a:rPr lang="pt-BR" sz="2200" b="1">
                <a:ea typeface="+mn-lt"/>
                <a:cs typeface="+mn-lt"/>
              </a:rPr>
              <a:t> </a:t>
            </a:r>
            <a:r>
              <a:rPr lang="pt-BR" sz="2200" b="1" err="1">
                <a:ea typeface="+mn-lt"/>
                <a:cs typeface="+mn-lt"/>
              </a:rPr>
              <a:t>Using</a:t>
            </a:r>
            <a:r>
              <a:rPr lang="pt-BR" sz="2200" b="1">
                <a:ea typeface="+mn-lt"/>
                <a:cs typeface="+mn-lt"/>
              </a:rPr>
              <a:t> </a:t>
            </a:r>
            <a:r>
              <a:rPr lang="pt-BR" sz="2200" b="1" err="1">
                <a:ea typeface="+mn-lt"/>
                <a:cs typeface="+mn-lt"/>
              </a:rPr>
              <a:t>Image</a:t>
            </a:r>
            <a:r>
              <a:rPr lang="pt-BR" sz="2200" b="1">
                <a:ea typeface="+mn-lt"/>
                <a:cs typeface="+mn-lt"/>
              </a:rPr>
              <a:t> </a:t>
            </a:r>
            <a:r>
              <a:rPr lang="pt-BR" sz="2200" b="1" err="1">
                <a:ea typeface="+mn-lt"/>
                <a:cs typeface="+mn-lt"/>
              </a:rPr>
              <a:t>SuperResolution</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Classification</a:t>
            </a:r>
            <a:r>
              <a:rPr lang="pt-BR" sz="2200" b="1">
                <a:ea typeface="+mn-lt"/>
                <a:cs typeface="+mn-lt"/>
              </a:rPr>
              <a:t> Network </a:t>
            </a:r>
            <a:r>
              <a:rPr lang="pt-BR" sz="2200" b="1" err="1">
                <a:ea typeface="+mn-lt"/>
                <a:cs typeface="+mn-lt"/>
              </a:rPr>
              <a:t>to</a:t>
            </a:r>
            <a:r>
              <a:rPr lang="pt-BR" sz="2200" b="1">
                <a:ea typeface="+mn-lt"/>
                <a:cs typeface="+mn-lt"/>
              </a:rPr>
              <a:t> </a:t>
            </a:r>
            <a:r>
              <a:rPr lang="pt-BR" sz="2200" b="1" err="1">
                <a:ea typeface="+mn-lt"/>
                <a:cs typeface="+mn-lt"/>
              </a:rPr>
              <a:t>Prevent</a:t>
            </a:r>
            <a:r>
              <a:rPr lang="pt-BR" sz="2200" b="1">
                <a:ea typeface="+mn-lt"/>
                <a:cs typeface="+mn-lt"/>
              </a:rPr>
              <a:t> COVID-19. </a:t>
            </a:r>
            <a:r>
              <a:rPr lang="pt-BR" sz="2200">
                <a:ea typeface="+mn-lt"/>
                <a:cs typeface="+mn-lt"/>
              </a:rPr>
              <a:t>2020. DOI 10.21203/rs.3.rs-28668/v1.</a:t>
            </a:r>
            <a:endParaRPr lang="pt-BR" sz="2200">
              <a:cs typeface="Calibri"/>
            </a:endParaRPr>
          </a:p>
          <a:p>
            <a:pPr marL="457200" indent="-457200">
              <a:buAutoNum type="arabicPeriod" startAt="5"/>
            </a:pPr>
            <a:r>
              <a:rPr lang="pt-BR" sz="2200">
                <a:ea typeface="+mn-lt"/>
                <a:cs typeface="+mn-lt"/>
              </a:rPr>
              <a:t>WANG, Z.; et al. </a:t>
            </a:r>
            <a:r>
              <a:rPr lang="pt-BR" sz="2200" b="1" err="1">
                <a:ea typeface="+mn-lt"/>
                <a:cs typeface="+mn-lt"/>
              </a:rPr>
              <a:t>Masked</a:t>
            </a:r>
            <a:r>
              <a:rPr lang="pt-BR" sz="2200" b="1">
                <a:ea typeface="+mn-lt"/>
                <a:cs typeface="+mn-lt"/>
              </a:rPr>
              <a:t> Face </a:t>
            </a:r>
            <a:r>
              <a:rPr lang="pt-BR" sz="2200" b="1" err="1">
                <a:ea typeface="+mn-lt"/>
                <a:cs typeface="+mn-lt"/>
              </a:rPr>
              <a:t>Recognition</a:t>
            </a:r>
            <a:r>
              <a:rPr lang="pt-BR" sz="2200" b="1">
                <a:ea typeface="+mn-lt"/>
                <a:cs typeface="+mn-lt"/>
              </a:rPr>
              <a:t> </a:t>
            </a:r>
            <a:r>
              <a:rPr lang="pt-BR" sz="2200" b="1" err="1">
                <a:ea typeface="+mn-lt"/>
                <a:cs typeface="+mn-lt"/>
              </a:rPr>
              <a:t>Dataset</a:t>
            </a:r>
            <a:r>
              <a:rPr lang="pt-BR" sz="2200" b="1">
                <a:ea typeface="+mn-lt"/>
                <a:cs typeface="+mn-lt"/>
              </a:rPr>
              <a:t> </a:t>
            </a:r>
            <a:r>
              <a:rPr lang="pt-BR" sz="2200" b="1" err="1">
                <a:ea typeface="+mn-lt"/>
                <a:cs typeface="+mn-lt"/>
              </a:rPr>
              <a:t>and</a:t>
            </a:r>
            <a:r>
              <a:rPr lang="pt-BR" sz="2200" b="1">
                <a:ea typeface="+mn-lt"/>
                <a:cs typeface="+mn-lt"/>
              </a:rPr>
              <a:t> </a:t>
            </a:r>
            <a:r>
              <a:rPr lang="pt-BR" sz="2200" b="1" err="1">
                <a:ea typeface="+mn-lt"/>
                <a:cs typeface="+mn-lt"/>
              </a:rPr>
              <a:t>Application</a:t>
            </a:r>
            <a:r>
              <a:rPr lang="pt-BR" sz="2200">
                <a:ea typeface="+mn-lt"/>
                <a:cs typeface="+mn-lt"/>
              </a:rPr>
              <a:t>. 2020. </a:t>
            </a:r>
            <a:r>
              <a:rPr lang="pt-BR" sz="2200" err="1">
                <a:ea typeface="+mn-lt"/>
                <a:cs typeface="+mn-lt"/>
              </a:rPr>
              <a:t>arXiv</a:t>
            </a:r>
            <a:r>
              <a:rPr lang="pt-BR" sz="2200">
                <a:ea typeface="+mn-lt"/>
                <a:cs typeface="+mn-lt"/>
              </a:rPr>
              <a:t> 2003.09093v2.</a:t>
            </a:r>
          </a:p>
          <a:p>
            <a:pPr marL="457200" indent="-457200">
              <a:buAutoNum type="arabicPeriod" startAt="5"/>
            </a:pPr>
            <a:r>
              <a:rPr lang="pt-BR" sz="2200">
                <a:ea typeface="+mn-lt"/>
                <a:cs typeface="+mn-lt"/>
              </a:rPr>
              <a:t>YIN, X.; LIU, X. </a:t>
            </a:r>
            <a:r>
              <a:rPr lang="pt-BR" sz="2200" b="1" err="1">
                <a:ea typeface="+mn-lt"/>
                <a:cs typeface="+mn-lt"/>
              </a:rPr>
              <a:t>Multi-Task</a:t>
            </a:r>
            <a:r>
              <a:rPr lang="pt-BR" sz="2200" b="1">
                <a:ea typeface="+mn-lt"/>
                <a:cs typeface="+mn-lt"/>
              </a:rPr>
              <a:t> </a:t>
            </a:r>
            <a:r>
              <a:rPr lang="pt-BR" sz="2200" b="1" err="1">
                <a:ea typeface="+mn-lt"/>
                <a:cs typeface="+mn-lt"/>
              </a:rPr>
              <a:t>Convolutional</a:t>
            </a:r>
            <a:r>
              <a:rPr lang="pt-BR" sz="2200" b="1">
                <a:ea typeface="+mn-lt"/>
                <a:cs typeface="+mn-lt"/>
              </a:rPr>
              <a:t> Neural Network for Pose-</a:t>
            </a:r>
            <a:r>
              <a:rPr lang="pt-BR" sz="2200" b="1" err="1">
                <a:ea typeface="+mn-lt"/>
                <a:cs typeface="+mn-lt"/>
              </a:rPr>
              <a:t>Invariant</a:t>
            </a:r>
            <a:r>
              <a:rPr lang="pt-BR" sz="2200" b="1">
                <a:ea typeface="+mn-lt"/>
                <a:cs typeface="+mn-lt"/>
              </a:rPr>
              <a:t> Face </a:t>
            </a:r>
            <a:r>
              <a:rPr lang="pt-BR" sz="2200" b="1" err="1">
                <a:ea typeface="+mn-lt"/>
                <a:cs typeface="+mn-lt"/>
              </a:rPr>
              <a:t>Recognition</a:t>
            </a:r>
            <a:r>
              <a:rPr lang="pt-BR" sz="2200">
                <a:ea typeface="+mn-lt"/>
                <a:cs typeface="+mn-lt"/>
              </a:rPr>
              <a:t>. IEEE </a:t>
            </a:r>
            <a:r>
              <a:rPr lang="pt-BR" sz="2200" err="1">
                <a:ea typeface="+mn-lt"/>
                <a:cs typeface="+mn-lt"/>
              </a:rPr>
              <a:t>Transactions</a:t>
            </a:r>
            <a:r>
              <a:rPr lang="pt-BR" sz="2200">
                <a:ea typeface="+mn-lt"/>
                <a:cs typeface="+mn-lt"/>
              </a:rPr>
              <a:t> </a:t>
            </a:r>
            <a:r>
              <a:rPr lang="pt-BR" sz="2200" err="1">
                <a:ea typeface="+mn-lt"/>
                <a:cs typeface="+mn-lt"/>
              </a:rPr>
              <a:t>on</a:t>
            </a:r>
            <a:r>
              <a:rPr lang="pt-BR" sz="2200">
                <a:ea typeface="+mn-lt"/>
                <a:cs typeface="+mn-lt"/>
              </a:rPr>
              <a:t> </a:t>
            </a:r>
            <a:r>
              <a:rPr lang="pt-BR" sz="2200" err="1">
                <a:ea typeface="+mn-lt"/>
                <a:cs typeface="+mn-lt"/>
              </a:rPr>
              <a:t>Image</a:t>
            </a:r>
            <a:r>
              <a:rPr lang="pt-BR" sz="2200">
                <a:ea typeface="+mn-lt"/>
                <a:cs typeface="+mn-lt"/>
              </a:rPr>
              <a:t> </a:t>
            </a:r>
            <a:r>
              <a:rPr lang="pt-BR" sz="2200" err="1">
                <a:ea typeface="+mn-lt"/>
                <a:cs typeface="+mn-lt"/>
              </a:rPr>
              <a:t>Processing</a:t>
            </a:r>
            <a:r>
              <a:rPr lang="pt-BR" sz="2200">
                <a:ea typeface="+mn-lt"/>
                <a:cs typeface="+mn-lt"/>
              </a:rPr>
              <a:t>. 2018. DOI 10.1109/TIP.2017.2765830.</a:t>
            </a:r>
          </a:p>
          <a:p>
            <a:pPr marL="457200" indent="-457200">
              <a:buAutoNum type="arabicPeriod" startAt="5"/>
            </a:pPr>
            <a:r>
              <a:rPr lang="pt-BR" sz="2200">
                <a:ea typeface="+mn-lt"/>
                <a:cs typeface="+mn-lt"/>
              </a:rPr>
              <a:t>JIANG, M.; FAN, X. </a:t>
            </a:r>
            <a:r>
              <a:rPr lang="pt-BR" sz="2200" b="1" err="1">
                <a:ea typeface="+mn-lt"/>
                <a:cs typeface="+mn-lt"/>
              </a:rPr>
              <a:t>RetinaMask</a:t>
            </a:r>
            <a:r>
              <a:rPr lang="pt-BR" sz="2200" b="1">
                <a:ea typeface="+mn-lt"/>
                <a:cs typeface="+mn-lt"/>
              </a:rPr>
              <a:t>: A Face </a:t>
            </a:r>
            <a:r>
              <a:rPr lang="pt-BR" sz="2200" b="1" err="1">
                <a:ea typeface="+mn-lt"/>
                <a:cs typeface="+mn-lt"/>
              </a:rPr>
              <a:t>Mask</a:t>
            </a:r>
            <a:r>
              <a:rPr lang="pt-BR" sz="2200" b="1">
                <a:ea typeface="+mn-lt"/>
                <a:cs typeface="+mn-lt"/>
              </a:rPr>
              <a:t> Detector</a:t>
            </a:r>
            <a:r>
              <a:rPr lang="pt-BR" sz="2200">
                <a:ea typeface="+mn-lt"/>
                <a:cs typeface="+mn-lt"/>
              </a:rPr>
              <a:t>. 2020. </a:t>
            </a:r>
            <a:r>
              <a:rPr lang="pt-BR" sz="2200" err="1">
                <a:ea typeface="+mn-lt"/>
                <a:cs typeface="+mn-lt"/>
              </a:rPr>
              <a:t>arXiv</a:t>
            </a:r>
            <a:r>
              <a:rPr lang="pt-BR" sz="2200">
                <a:ea typeface="+mn-lt"/>
                <a:cs typeface="+mn-lt"/>
              </a:rPr>
              <a:t> 2005.03950.</a:t>
            </a:r>
          </a:p>
          <a:p>
            <a:pPr marL="457200" indent="-457200">
              <a:buAutoNum type="arabicPeriod" startAt="5"/>
            </a:pPr>
            <a:r>
              <a:rPr lang="pt-BR" sz="2200">
                <a:ea typeface="+mn-lt"/>
                <a:cs typeface="+mn-lt"/>
              </a:rPr>
              <a:t>MATSUGU, M.; MORI, K.; MITARI, Y.; KANEDA, Y. </a:t>
            </a:r>
            <a:r>
              <a:rPr lang="pt-BR" sz="2200" b="1" err="1">
                <a:ea typeface="+mn-lt"/>
                <a:cs typeface="+mn-lt"/>
              </a:rPr>
              <a:t>Subject</a:t>
            </a:r>
            <a:r>
              <a:rPr lang="pt-BR" sz="2200" b="1">
                <a:ea typeface="+mn-lt"/>
                <a:cs typeface="+mn-lt"/>
              </a:rPr>
              <a:t> </a:t>
            </a:r>
            <a:r>
              <a:rPr lang="pt-BR" sz="2200" b="1" err="1">
                <a:ea typeface="+mn-lt"/>
                <a:cs typeface="+mn-lt"/>
              </a:rPr>
              <a:t>independent</a:t>
            </a:r>
            <a:r>
              <a:rPr lang="pt-BR" sz="2200" b="1">
                <a:ea typeface="+mn-lt"/>
                <a:cs typeface="+mn-lt"/>
              </a:rPr>
              <a:t> facial </a:t>
            </a:r>
            <a:r>
              <a:rPr lang="pt-BR" sz="2200" b="1" err="1">
                <a:ea typeface="+mn-lt"/>
                <a:cs typeface="+mn-lt"/>
              </a:rPr>
              <a:t>expression</a:t>
            </a:r>
            <a:r>
              <a:rPr lang="pt-BR" sz="2200" b="1">
                <a:ea typeface="+mn-lt"/>
                <a:cs typeface="+mn-lt"/>
              </a:rPr>
              <a:t> </a:t>
            </a:r>
            <a:r>
              <a:rPr lang="pt-BR" sz="2200" b="1" err="1">
                <a:ea typeface="+mn-lt"/>
                <a:cs typeface="+mn-lt"/>
              </a:rPr>
              <a:t>recognition</a:t>
            </a:r>
            <a:r>
              <a:rPr lang="pt-BR" sz="2200" b="1">
                <a:ea typeface="+mn-lt"/>
                <a:cs typeface="+mn-lt"/>
              </a:rPr>
              <a:t> </a:t>
            </a:r>
            <a:r>
              <a:rPr lang="pt-BR" sz="2200" b="1" err="1">
                <a:ea typeface="+mn-lt"/>
                <a:cs typeface="+mn-lt"/>
              </a:rPr>
              <a:t>with</a:t>
            </a:r>
            <a:r>
              <a:rPr lang="pt-BR" sz="2200" b="1">
                <a:ea typeface="+mn-lt"/>
                <a:cs typeface="+mn-lt"/>
              </a:rPr>
              <a:t> </a:t>
            </a:r>
            <a:r>
              <a:rPr lang="pt-BR" sz="2200" b="1" err="1">
                <a:ea typeface="+mn-lt"/>
                <a:cs typeface="+mn-lt"/>
              </a:rPr>
              <a:t>robust</a:t>
            </a:r>
            <a:r>
              <a:rPr lang="pt-BR" sz="2200" b="1">
                <a:ea typeface="+mn-lt"/>
                <a:cs typeface="+mn-lt"/>
              </a:rPr>
              <a:t> face </a:t>
            </a:r>
            <a:r>
              <a:rPr lang="pt-BR" sz="2200" b="1" err="1">
                <a:ea typeface="+mn-lt"/>
                <a:cs typeface="+mn-lt"/>
              </a:rPr>
              <a:t>detection</a:t>
            </a:r>
            <a:r>
              <a:rPr lang="pt-BR" sz="2200" b="1">
                <a:ea typeface="+mn-lt"/>
                <a:cs typeface="+mn-lt"/>
              </a:rPr>
              <a:t> </a:t>
            </a:r>
            <a:r>
              <a:rPr lang="pt-BR" sz="2200" b="1" err="1">
                <a:ea typeface="+mn-lt"/>
                <a:cs typeface="+mn-lt"/>
              </a:rPr>
              <a:t>using</a:t>
            </a:r>
            <a:r>
              <a:rPr lang="pt-BR" sz="2200" b="1">
                <a:ea typeface="+mn-lt"/>
                <a:cs typeface="+mn-lt"/>
              </a:rPr>
              <a:t> a </a:t>
            </a:r>
            <a:r>
              <a:rPr lang="pt-BR" sz="2200" b="1" err="1">
                <a:ea typeface="+mn-lt"/>
                <a:cs typeface="+mn-lt"/>
              </a:rPr>
              <a:t>convolutional</a:t>
            </a:r>
            <a:r>
              <a:rPr lang="pt-BR" sz="2200" b="1">
                <a:ea typeface="+mn-lt"/>
                <a:cs typeface="+mn-lt"/>
              </a:rPr>
              <a:t> neural network</a:t>
            </a:r>
            <a:r>
              <a:rPr lang="pt-BR" sz="2200">
                <a:ea typeface="+mn-lt"/>
                <a:cs typeface="+mn-lt"/>
              </a:rPr>
              <a:t>. Neural Networks, Volume 16, </a:t>
            </a:r>
            <a:r>
              <a:rPr lang="pt-BR" sz="2200" err="1">
                <a:ea typeface="+mn-lt"/>
                <a:cs typeface="+mn-lt"/>
              </a:rPr>
              <a:t>Issues</a:t>
            </a:r>
            <a:r>
              <a:rPr lang="pt-BR" sz="2200">
                <a:ea typeface="+mn-lt"/>
                <a:cs typeface="+mn-lt"/>
              </a:rPr>
              <a:t> 5-6, </a:t>
            </a:r>
            <a:r>
              <a:rPr lang="pt-BR" sz="2200" err="1">
                <a:ea typeface="+mn-lt"/>
                <a:cs typeface="+mn-lt"/>
              </a:rPr>
              <a:t>Pages</a:t>
            </a:r>
            <a:r>
              <a:rPr lang="pt-BR" sz="2200">
                <a:ea typeface="+mn-lt"/>
                <a:cs typeface="+mn-lt"/>
              </a:rPr>
              <a:t> 555-559. 2003. </a:t>
            </a:r>
            <a:r>
              <a:rPr lang="pt-BR" sz="2200"/>
              <a:t>DOI 10.1016/S0893-6080(03)00115-1.</a:t>
            </a:r>
            <a:endParaRPr lang="pt-BR" sz="220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4]</a:t>
            </a:r>
          </a:p>
        </p:txBody>
      </p:sp>
    </p:spTree>
    <p:extLst>
      <p:ext uri="{BB962C8B-B14F-4D97-AF65-F5344CB8AC3E}">
        <p14:creationId xmlns:p14="http://schemas.microsoft.com/office/powerpoint/2010/main" val="121919767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a:t>machine learning</a:t>
            </a:r>
            <a:r>
              <a:rPr lang="pt-BR" sz="2400"/>
              <a:t> que serão utilizadas (</a:t>
            </a:r>
            <a:r>
              <a:rPr lang="pt-BR" sz="2400" b="1"/>
              <a:t>apresentar resumidamente 20 artigos no mínimo</a:t>
            </a:r>
            <a:r>
              <a:rPr lang="pt-BR" sz="240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a:ea typeface="+mn-lt"/>
                <a:cs typeface="+mn-lt"/>
              </a:rPr>
              <a:t>CHOLLET, F. </a:t>
            </a:r>
            <a:r>
              <a:rPr lang="pt-BR" sz="2200" b="1" err="1">
                <a:ea typeface="+mn-lt"/>
                <a:cs typeface="+mn-lt"/>
              </a:rPr>
              <a:t>Deep</a:t>
            </a:r>
            <a:r>
              <a:rPr lang="pt-BR" sz="2200" b="1">
                <a:ea typeface="+mn-lt"/>
                <a:cs typeface="+mn-lt"/>
              </a:rPr>
              <a:t> Learning </a:t>
            </a:r>
            <a:r>
              <a:rPr lang="pt-BR" sz="2200" b="1" err="1">
                <a:ea typeface="+mn-lt"/>
                <a:cs typeface="+mn-lt"/>
              </a:rPr>
              <a:t>with</a:t>
            </a:r>
            <a:r>
              <a:rPr lang="pt-BR" sz="2200" b="1">
                <a:ea typeface="+mn-lt"/>
                <a:cs typeface="+mn-lt"/>
              </a:rPr>
              <a:t> Python</a:t>
            </a:r>
            <a:r>
              <a:rPr lang="pt-BR" sz="2200">
                <a:ea typeface="+mn-lt"/>
                <a:cs typeface="+mn-lt"/>
              </a:rPr>
              <a:t>. Manning. ISBN 9781617294433. NY, USA. 2018.</a:t>
            </a:r>
            <a:endParaRPr lang="pt-BR" sz="2200" b="1">
              <a:ea typeface="+mn-lt"/>
              <a:cs typeface="+mn-lt"/>
            </a:endParaRPr>
          </a:p>
          <a:p>
            <a:pPr marL="457200" indent="-457200">
              <a:buFont typeface="+mj-lt"/>
              <a:buAutoNum type="arabicPeriod" startAt="11"/>
            </a:pPr>
            <a:r>
              <a:rPr lang="pt-BR" sz="2200">
                <a:ea typeface="+mn-lt"/>
                <a:cs typeface="+mn-lt"/>
              </a:rPr>
              <a:t>GÉRON, A. </a:t>
            </a:r>
            <a:r>
              <a:rPr lang="en-US" sz="2200" b="1">
                <a:ea typeface="+mn-lt"/>
                <a:cs typeface="+mn-lt"/>
              </a:rPr>
              <a:t>Hands-On Machine Learning with Scikit-Learn &amp; TensorFlow: Concepts, Tools, And Techniques To Build Intelligent Systems</a:t>
            </a:r>
            <a:r>
              <a:rPr lang="en-US" sz="2200">
                <a:ea typeface="+mn-lt"/>
                <a:cs typeface="+mn-lt"/>
              </a:rPr>
              <a:t>. O’Reilly. ISBN 978-1-491-96229-9. CA, USA. 2017.</a:t>
            </a:r>
            <a:endParaRPr lang="pt-BR" sz="2200">
              <a:ea typeface="+mn-lt"/>
              <a:cs typeface="+mn-lt"/>
            </a:endParaRPr>
          </a:p>
          <a:p>
            <a:pPr marL="457200" indent="-457200">
              <a:buFont typeface="+mj-lt"/>
              <a:buAutoNum type="arabicPeriod" startAt="11"/>
            </a:pPr>
            <a:r>
              <a:rPr lang="pt-BR" sz="2200">
                <a:ea typeface="+mn-lt"/>
                <a:cs typeface="+mn-lt"/>
              </a:rPr>
              <a:t>JAMES, G.; WITTEN, D.; HASTIE, T.; TIBSHIRANI, R</a:t>
            </a:r>
            <a:r>
              <a:rPr lang="pt-BR" sz="2200" b="1">
                <a:ea typeface="+mn-lt"/>
                <a:cs typeface="+mn-lt"/>
              </a:rPr>
              <a:t>. </a:t>
            </a:r>
            <a:r>
              <a:rPr lang="en-US" sz="2200" b="1">
                <a:ea typeface="+mn-lt"/>
                <a:cs typeface="+mn-lt"/>
              </a:rPr>
              <a:t>An Introduction to Statistical Learning with Applications in R</a:t>
            </a:r>
            <a:r>
              <a:rPr lang="en-US" sz="2200">
                <a:ea typeface="+mn-lt"/>
                <a:cs typeface="+mn-lt"/>
              </a:rPr>
              <a:t>. Springer. ISBN 978-1-4614-7138-7. DOI 10.1007/978-1-4614-7138-7. NY, USA. 2015.</a:t>
            </a:r>
            <a:endParaRPr lang="pt-BR" sz="2200" b="1">
              <a:ea typeface="+mn-lt"/>
              <a:cs typeface="+mn-lt"/>
            </a:endParaRPr>
          </a:p>
          <a:p>
            <a:pPr marL="457200" indent="-457200">
              <a:buFont typeface="+mj-lt"/>
              <a:buAutoNum type="arabicPeriod" startAt="11"/>
            </a:pPr>
            <a:r>
              <a:rPr lang="pt-BR" sz="2200">
                <a:ea typeface="+mn-lt"/>
                <a:cs typeface="+mn-lt"/>
              </a:rPr>
              <a:t>HASTIE, T.; TIBSHIRANI, R.; FRIEDMAN, J. </a:t>
            </a:r>
            <a:r>
              <a:rPr lang="en-US" sz="2200" b="1">
                <a:ea typeface="+mn-lt"/>
                <a:cs typeface="+mn-lt"/>
              </a:rPr>
              <a:t>The Elements of Statistical Learning: Data Mining, Inference, and Prediction</a:t>
            </a:r>
            <a:r>
              <a:rPr lang="en-US" sz="2200">
                <a:ea typeface="+mn-lt"/>
                <a:cs typeface="+mn-lt"/>
              </a:rPr>
              <a:t>. Springer. ISBN 978-0-387-84858-7. DOI: 10.1007/b94608. NY, USA. 2009.</a:t>
            </a:r>
            <a:endParaRPr lang="pt-BR" sz="2200" b="1">
              <a:ea typeface="+mn-lt"/>
              <a:cs typeface="+mn-lt"/>
            </a:endParaRPr>
          </a:p>
          <a:p>
            <a:pPr marL="457200" indent="-457200">
              <a:buFont typeface="+mj-lt"/>
              <a:buAutoNum type="arabicPeriod" startAt="11"/>
            </a:pPr>
            <a:r>
              <a:rPr lang="pt-BR" sz="2200">
                <a:ea typeface="+mn-lt"/>
                <a:cs typeface="+mn-lt"/>
              </a:rPr>
              <a:t>KUHN, M.; JOHNSON, K. </a:t>
            </a:r>
            <a:r>
              <a:rPr lang="pt-BR" sz="2200" b="1" err="1">
                <a:ea typeface="+mn-lt"/>
                <a:cs typeface="+mn-lt"/>
              </a:rPr>
              <a:t>Applied</a:t>
            </a:r>
            <a:r>
              <a:rPr lang="pt-BR" sz="2200" b="1">
                <a:ea typeface="+mn-lt"/>
                <a:cs typeface="+mn-lt"/>
              </a:rPr>
              <a:t> </a:t>
            </a:r>
            <a:r>
              <a:rPr lang="pt-BR" sz="2200" b="1" err="1">
                <a:ea typeface="+mn-lt"/>
                <a:cs typeface="+mn-lt"/>
              </a:rPr>
              <a:t>Predictive</a:t>
            </a:r>
            <a:r>
              <a:rPr lang="pt-BR" sz="2200" b="1">
                <a:ea typeface="+mn-lt"/>
                <a:cs typeface="+mn-lt"/>
              </a:rPr>
              <a:t> </a:t>
            </a:r>
            <a:r>
              <a:rPr lang="pt-BR" sz="2200" b="1" err="1">
                <a:ea typeface="+mn-lt"/>
                <a:cs typeface="+mn-lt"/>
              </a:rPr>
              <a:t>Modeling</a:t>
            </a:r>
            <a:r>
              <a:rPr lang="pt-BR" sz="2200">
                <a:ea typeface="+mn-lt"/>
                <a:cs typeface="+mn-lt"/>
              </a:rPr>
              <a:t>. Springer. ISBN 978-1-4614-6849-3. DOI 10.1007/978-1-4614-6849-3. </a:t>
            </a:r>
            <a:r>
              <a:rPr lang="en-US" sz="2200">
                <a:ea typeface="+mn-lt"/>
                <a:cs typeface="+mn-lt"/>
              </a:rPr>
              <a:t>NY, USA. 2013.</a:t>
            </a:r>
            <a:endParaRPr lang="pt-BR" sz="2200" b="1">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4]</a:t>
            </a:r>
          </a:p>
        </p:txBody>
      </p:sp>
    </p:spTree>
    <p:extLst>
      <p:ext uri="{BB962C8B-B14F-4D97-AF65-F5344CB8AC3E}">
        <p14:creationId xmlns:p14="http://schemas.microsoft.com/office/powerpoint/2010/main" val="210874198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a:solidFill>
                  <a:schemeClr val="bg1"/>
                </a:solidFill>
              </a:rPr>
              <a:t>Apresentando nosso time</a:t>
            </a:r>
          </a:p>
          <a:p>
            <a:pPr algn="ctr"/>
            <a:r>
              <a:rPr lang="pt-BR" sz="4800" b="1">
                <a:solidFill>
                  <a:schemeClr val="bg1"/>
                </a:solidFill>
              </a:rPr>
              <a:t>e progresso até o momento</a:t>
            </a:r>
            <a:endParaRPr lang="pt-BR" sz="360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a:t>- Quais artigos científicos já trataram do mesmo contexto e/ou utilizaram as mesmas técnicas estatísticas e/ou de </a:t>
            </a:r>
            <a:r>
              <a:rPr lang="pt-BR" sz="2400" i="1"/>
              <a:t>machine learning</a:t>
            </a:r>
            <a:r>
              <a:rPr lang="pt-BR" sz="2400"/>
              <a:t> que serão utilizadas (</a:t>
            </a:r>
            <a:r>
              <a:rPr lang="pt-BR" sz="2400" b="1"/>
              <a:t>apresentar resumidamente 20 artigos no mínimo</a:t>
            </a:r>
            <a:r>
              <a:rPr lang="pt-BR" sz="240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a:ea typeface="+mn-lt"/>
                <a:cs typeface="+mn-lt"/>
              </a:rPr>
              <a:t>Keras API </a:t>
            </a:r>
            <a:r>
              <a:rPr lang="pt-BR" sz="2200" err="1">
                <a:ea typeface="+mn-lt"/>
                <a:cs typeface="+mn-lt"/>
              </a:rPr>
              <a:t>Reference</a:t>
            </a:r>
            <a:r>
              <a:rPr lang="pt-BR" sz="2200">
                <a:ea typeface="+mn-lt"/>
                <a:cs typeface="+mn-lt"/>
              </a:rPr>
              <a:t>. Disponível em &lt;https://keras.io/</a:t>
            </a:r>
            <a:r>
              <a:rPr lang="pt-BR" sz="2200" err="1">
                <a:ea typeface="+mn-lt"/>
                <a:cs typeface="+mn-lt"/>
              </a:rPr>
              <a:t>api</a:t>
            </a:r>
            <a:r>
              <a:rPr lang="pt-BR" sz="2200">
                <a:ea typeface="+mn-lt"/>
                <a:cs typeface="+mn-lt"/>
              </a:rPr>
              <a:t>/&gt;. Acesso em: 30 de Maio de 2020.</a:t>
            </a:r>
          </a:p>
          <a:p>
            <a:pPr marL="457200" indent="-457200">
              <a:buAutoNum type="arabicPeriod" startAt="16"/>
            </a:pPr>
            <a:r>
              <a:rPr lang="pt-BR" sz="2200">
                <a:ea typeface="+mn-lt"/>
                <a:cs typeface="+mn-lt"/>
              </a:rPr>
              <a:t>RUSSEL, S. J.; NORVIG, P. </a:t>
            </a:r>
            <a:r>
              <a:rPr lang="pt-BR" sz="2200" b="1">
                <a:ea typeface="+mn-lt"/>
                <a:cs typeface="+mn-lt"/>
              </a:rPr>
              <a:t>Artificial Intelligence: A </a:t>
            </a:r>
            <a:r>
              <a:rPr lang="pt-BR" sz="2200" b="1" err="1">
                <a:ea typeface="+mn-lt"/>
                <a:cs typeface="+mn-lt"/>
              </a:rPr>
              <a:t>Modern</a:t>
            </a:r>
            <a:r>
              <a:rPr lang="pt-BR" sz="2200" b="1">
                <a:ea typeface="+mn-lt"/>
                <a:cs typeface="+mn-lt"/>
              </a:rPr>
              <a:t> Approach. </a:t>
            </a:r>
            <a:r>
              <a:rPr lang="pt-BR" sz="2200">
                <a:ea typeface="+mn-lt"/>
                <a:cs typeface="+mn-lt"/>
              </a:rPr>
              <a:t>2010. DOI 10.1016/j.artint.2011.01.005.</a:t>
            </a:r>
            <a:endParaRPr lang="pt-BR" sz="2200">
              <a:highlight>
                <a:srgbClr val="FFFF00"/>
              </a:highlight>
              <a:ea typeface="+mn-lt"/>
              <a:cs typeface="+mn-lt"/>
            </a:endParaRPr>
          </a:p>
          <a:p>
            <a:pPr marL="457200" indent="-457200">
              <a:buAutoNum type="arabicPeriod" startAt="16"/>
            </a:pPr>
            <a:r>
              <a:rPr lang="pt-BR" sz="2200">
                <a:ea typeface="+mn-lt"/>
                <a:cs typeface="+mn-lt"/>
              </a:rPr>
              <a:t>LUNDBERG, S.; LEE, S. </a:t>
            </a:r>
            <a:r>
              <a:rPr lang="en-US" sz="2200" b="1">
                <a:ea typeface="+mn-lt"/>
                <a:cs typeface="+mn-lt"/>
              </a:rPr>
              <a:t>A Unified Approach to Interpreting Model Predictions</a:t>
            </a:r>
            <a:r>
              <a:rPr lang="pt-BR" sz="2200">
                <a:ea typeface="+mn-lt"/>
                <a:cs typeface="+mn-lt"/>
              </a:rPr>
              <a:t>. 2017. </a:t>
            </a:r>
            <a:r>
              <a:rPr lang="pt-BR" sz="2200" err="1">
                <a:ea typeface="+mn-lt"/>
                <a:cs typeface="+mn-lt"/>
              </a:rPr>
              <a:t>arXiv</a:t>
            </a:r>
            <a:r>
              <a:rPr lang="pt-BR" sz="2200">
                <a:ea typeface="+mn-lt"/>
                <a:cs typeface="+mn-lt"/>
              </a:rPr>
              <a:t> 1705.07874. </a:t>
            </a:r>
            <a:endParaRPr lang="pt-BR">
              <a:ea typeface="+mn-lt"/>
              <a:cs typeface="+mn-lt"/>
            </a:endParaRPr>
          </a:p>
          <a:p>
            <a:pPr marL="457200" indent="-457200">
              <a:buAutoNum type="arabicPeriod" startAt="16"/>
            </a:pPr>
            <a:r>
              <a:rPr lang="en-US" sz="2200">
                <a:ea typeface="+mn-lt"/>
                <a:cs typeface="+mn-lt"/>
              </a:rPr>
              <a:t>World Health Organization. </a:t>
            </a:r>
            <a:r>
              <a:rPr lang="en-US" sz="2200" b="1">
                <a:ea typeface="+mn-lt"/>
                <a:cs typeface="+mn-lt"/>
              </a:rPr>
              <a:t>Rational Use of Personal Protective Equipment for Coronavirus Disease (COVID-19) and Considerations During Severe Shortages.</a:t>
            </a:r>
            <a:r>
              <a:rPr lang="en-US" sz="2200">
                <a:ea typeface="+mn-lt"/>
                <a:cs typeface="+mn-lt"/>
              </a:rPr>
              <a:t> 2020. WHO/2019-nCov/</a:t>
            </a:r>
            <a:r>
              <a:rPr lang="en-US" sz="2200" err="1">
                <a:ea typeface="+mn-lt"/>
                <a:cs typeface="+mn-lt"/>
              </a:rPr>
              <a:t>IPC_PPE_use</a:t>
            </a:r>
            <a:r>
              <a:rPr lang="en-US" sz="2200">
                <a:ea typeface="+mn-lt"/>
                <a:cs typeface="+mn-lt"/>
              </a:rPr>
              <a:t>/2020.3.</a:t>
            </a:r>
            <a:endParaRPr lang="pt-BR">
              <a:ea typeface="+mn-lt"/>
              <a:cs typeface="+mn-lt"/>
            </a:endParaRPr>
          </a:p>
          <a:p>
            <a:pPr marL="457200" indent="-457200">
              <a:buAutoNum type="arabicPeriod" startAt="16"/>
            </a:pPr>
            <a:r>
              <a:rPr lang="pt-BR" sz="2200">
                <a:ea typeface="+mn-lt"/>
                <a:cs typeface="+mn-lt"/>
              </a:rPr>
              <a:t>SELVARAJU, R.; et al. </a:t>
            </a:r>
            <a:r>
              <a:rPr lang="pt-BR" sz="2200" b="1" err="1">
                <a:ea typeface="+mn-lt"/>
                <a:cs typeface="+mn-lt"/>
              </a:rPr>
              <a:t>Grad</a:t>
            </a:r>
            <a:r>
              <a:rPr lang="pt-BR" sz="2200" b="1">
                <a:ea typeface="+mn-lt"/>
                <a:cs typeface="+mn-lt"/>
              </a:rPr>
              <a:t>-CAM: Visual </a:t>
            </a:r>
            <a:r>
              <a:rPr lang="pt-BR" sz="2200" b="1" err="1">
                <a:ea typeface="+mn-lt"/>
                <a:cs typeface="+mn-lt"/>
              </a:rPr>
              <a:t>Explanations</a:t>
            </a:r>
            <a:r>
              <a:rPr lang="pt-BR" sz="2200" b="1">
                <a:ea typeface="+mn-lt"/>
                <a:cs typeface="+mn-lt"/>
              </a:rPr>
              <a:t> </a:t>
            </a:r>
            <a:r>
              <a:rPr lang="pt-BR" sz="2200" b="1" err="1">
                <a:ea typeface="+mn-lt"/>
                <a:cs typeface="+mn-lt"/>
              </a:rPr>
              <a:t>from</a:t>
            </a:r>
            <a:r>
              <a:rPr lang="pt-BR" sz="2200" b="1">
                <a:ea typeface="+mn-lt"/>
                <a:cs typeface="+mn-lt"/>
              </a:rPr>
              <a:t> </a:t>
            </a:r>
            <a:r>
              <a:rPr lang="pt-BR" sz="2200" b="1" err="1">
                <a:ea typeface="+mn-lt"/>
                <a:cs typeface="+mn-lt"/>
              </a:rPr>
              <a:t>Deep</a:t>
            </a:r>
            <a:r>
              <a:rPr lang="pt-BR" sz="2200" b="1">
                <a:ea typeface="+mn-lt"/>
                <a:cs typeface="+mn-lt"/>
              </a:rPr>
              <a:t> Networks via </a:t>
            </a:r>
            <a:r>
              <a:rPr lang="pt-BR" sz="2200" b="1" err="1">
                <a:ea typeface="+mn-lt"/>
                <a:cs typeface="+mn-lt"/>
              </a:rPr>
              <a:t>Gradient-based</a:t>
            </a:r>
            <a:r>
              <a:rPr lang="pt-BR" sz="2200" b="1">
                <a:ea typeface="+mn-lt"/>
                <a:cs typeface="+mn-lt"/>
              </a:rPr>
              <a:t> </a:t>
            </a:r>
            <a:r>
              <a:rPr lang="pt-BR" sz="2200" b="1" err="1">
                <a:ea typeface="+mn-lt"/>
                <a:cs typeface="+mn-lt"/>
              </a:rPr>
              <a:t>Localization</a:t>
            </a:r>
            <a:r>
              <a:rPr lang="pt-BR" sz="2200">
                <a:ea typeface="+mn-lt"/>
                <a:cs typeface="+mn-lt"/>
              </a:rPr>
              <a:t>. 2019. DOI 10.1007/s11263-019-01228-7.</a:t>
            </a:r>
            <a:endParaRPr lang="pt-BR">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a:t>Fonte(s) e URL(s) utilizada(s) em 13/06/2020:</a:t>
            </a:r>
          </a:p>
          <a:p>
            <a:r>
              <a:rPr lang="pt-BR" sz="1050"/>
              <a:t>            Disponível no GitHub de </a:t>
            </a:r>
            <a:r>
              <a:rPr lang="pt-BR" sz="1050" b="1" err="1"/>
              <a:t>Prajna</a:t>
            </a:r>
            <a:r>
              <a:rPr lang="pt-BR" sz="1050" b="1"/>
              <a:t> </a:t>
            </a:r>
            <a:r>
              <a:rPr lang="pt-BR" sz="1050" b="1" err="1"/>
              <a:t>Bhandary</a:t>
            </a:r>
            <a:endParaRPr lang="pt-BR" sz="1050" b="1"/>
          </a:p>
          <a:p>
            <a:r>
              <a:rPr lang="pt-BR" sz="1050" i="1" baseline="30000">
                <a:latin typeface="Calibri (Body)"/>
              </a:rPr>
              <a:t>                  1 </a:t>
            </a:r>
            <a:r>
              <a:rPr lang="en-US" sz="1050" i="1">
                <a:ea typeface="+mn-lt"/>
                <a:cs typeface="+mn-lt"/>
                <a:hlinkClick r:id="rId2"/>
              </a:rPr>
              <a:t>https://github.com/prajnasb/observations/tree/master/experiements/data</a:t>
            </a:r>
            <a:r>
              <a:rPr lang="en-US" sz="1050" i="1">
                <a:ea typeface="+mn-lt"/>
                <a:cs typeface="+mn-lt"/>
              </a:rPr>
              <a:t>  </a:t>
            </a:r>
            <a:endParaRPr lang="pt-BR" i="1">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a:solidFill>
                  <a:schemeClr val="bg1"/>
                </a:solidFill>
              </a:rPr>
              <a:t>Machine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a:t>A primeira delas, produzida por </a:t>
            </a:r>
            <a:r>
              <a:rPr lang="pt-BR" sz="2200" b="1" err="1"/>
              <a:t>Prajna</a:t>
            </a:r>
            <a:r>
              <a:rPr lang="pt-BR" sz="2200" b="1"/>
              <a:t> Bhandary</a:t>
            </a:r>
            <a:r>
              <a:rPr lang="pt-BR" sz="2200" baseline="30000"/>
              <a:t>1</a:t>
            </a:r>
            <a:r>
              <a:rPr lang="pt-BR" sz="2200"/>
              <a:t>, trata-se de um banco </a:t>
            </a:r>
            <a:r>
              <a:rPr lang="pt-BR" sz="2200" i="1" err="1"/>
              <a:t>pseudo-artificial</a:t>
            </a:r>
            <a:r>
              <a:rPr lang="pt-BR" sz="2200"/>
              <a:t> e possui </a:t>
            </a:r>
            <a:r>
              <a:rPr lang="pt-BR" sz="2200" b="1"/>
              <a:t>1.376</a:t>
            </a:r>
            <a:r>
              <a:rPr lang="pt-BR" sz="2200"/>
              <a:t> imagens das quais </a:t>
            </a:r>
            <a:r>
              <a:rPr lang="pt-BR" sz="2200" b="1"/>
              <a:t>690</a:t>
            </a:r>
            <a:r>
              <a:rPr lang="pt-BR" sz="2200"/>
              <a:t> imagens estão classificadas como faces com máscara e </a:t>
            </a:r>
            <a:r>
              <a:rPr lang="pt-BR" sz="2200" b="1"/>
              <a:t>686</a:t>
            </a:r>
            <a:r>
              <a:rPr lang="pt-BR" sz="2200"/>
              <a:t> para a classe complementar. </a:t>
            </a:r>
            <a:r>
              <a:rPr lang="pt-BR" sz="2200">
                <a:ea typeface="+mn-lt"/>
                <a:cs typeface="+mn-lt"/>
              </a:rPr>
              <a:t> </a:t>
            </a:r>
            <a:endParaRPr lang="pt-BR"/>
          </a:p>
        </p:txBody>
      </p:sp>
    </p:spTree>
    <p:extLst>
      <p:ext uri="{BB962C8B-B14F-4D97-AF65-F5344CB8AC3E}">
        <p14:creationId xmlns:p14="http://schemas.microsoft.com/office/powerpoint/2010/main" val="59900399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a:solidFill>
                  <a:schemeClr val="bg1"/>
                </a:solidFill>
              </a:rPr>
              <a:t>Machine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a:ea typeface="+mn-lt"/>
                <a:cs typeface="+mn-lt"/>
              </a:rPr>
              <a:t>O conceito de </a:t>
            </a:r>
            <a:r>
              <a:rPr lang="pt-BR" sz="2200" i="1" err="1">
                <a:ea typeface="+mn-lt"/>
                <a:cs typeface="+mn-lt"/>
              </a:rPr>
              <a:t>pseudo-artificialidade</a:t>
            </a:r>
            <a:r>
              <a:rPr lang="pt-BR" sz="220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a:ea typeface="+mn-lt"/>
              <a:cs typeface="+mn-lt"/>
            </a:endParaRPr>
          </a:p>
          <a:p>
            <a:r>
              <a:rPr lang="pt-BR" sz="2200">
                <a:ea typeface="+mn-lt"/>
                <a:cs typeface="+mn-lt"/>
              </a:rPr>
              <a:t>A seguir, um exemplo de como se dá o processo de criação artificial dessas imagens:</a:t>
            </a:r>
            <a:endParaRPr lang="en-US"/>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a:ea typeface="+mn-lt"/>
                  <a:cs typeface="+mn-lt"/>
                </a:rPr>
                <a:t>Imagem original</a:t>
              </a:r>
              <a:endParaRPr lang="en-US" sz="2400" b="1"/>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a:ea typeface="+mn-lt"/>
                  <a:cs typeface="+mn-lt"/>
                </a:rPr>
                <a:t>Localização da face</a:t>
              </a:r>
              <a:endParaRPr lang="en-US" sz="2400" b="1"/>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a:ea typeface="+mn-lt"/>
                  <a:cs typeface="+mn-lt"/>
                </a:rPr>
                <a:t>Extração e identificação de contornos da face</a:t>
              </a:r>
              <a:endParaRPr lang="en-US" sz="2400" b="1"/>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a:ea typeface="+mn-lt"/>
                  <a:cs typeface="+mn-lt"/>
                </a:rPr>
                <a:t>Adição de uma representação de máscara</a:t>
              </a:r>
              <a:endParaRPr lang="en-US" sz="2400" b="1"/>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a:ea typeface="+mn-lt"/>
                  <a:cs typeface="+mn-lt"/>
                </a:rPr>
                <a:t>Resultado final</a:t>
              </a:r>
              <a:endParaRPr lang="en-US" sz="2400" b="1"/>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a:solidFill>
                    <a:srgbClr val="002060"/>
                  </a:solidFill>
                  <a:ea typeface="+mn-lt"/>
                  <a:cs typeface="+mn-lt"/>
                </a:rPr>
                <a:t>+</a:t>
              </a:r>
              <a:endParaRPr lang="en-US" sz="4800" b="1">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5]</a:t>
            </a:r>
          </a:p>
        </p:txBody>
      </p:sp>
    </p:spTree>
    <p:extLst>
      <p:ext uri="{BB962C8B-B14F-4D97-AF65-F5344CB8AC3E}">
        <p14:creationId xmlns:p14="http://schemas.microsoft.com/office/powerpoint/2010/main" val="315488416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a:solidFill>
                  <a:schemeClr val="bg1"/>
                </a:solidFill>
              </a:rPr>
              <a:t>Machine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a:t>A segunda base de dados, por sua vez, tem como curador o </a:t>
            </a:r>
            <a:r>
              <a:rPr lang="pt-BR" sz="2200" i="1" err="1">
                <a:ea typeface="+mn-lt"/>
                <a:cs typeface="+mn-lt"/>
              </a:rPr>
              <a:t>National</a:t>
            </a:r>
            <a:r>
              <a:rPr lang="pt-BR" sz="2200" i="1">
                <a:ea typeface="+mn-lt"/>
                <a:cs typeface="+mn-lt"/>
              </a:rPr>
              <a:t> Engineering </a:t>
            </a:r>
            <a:r>
              <a:rPr lang="pt-BR" sz="2200" i="1" err="1">
                <a:ea typeface="+mn-lt"/>
                <a:cs typeface="+mn-lt"/>
              </a:rPr>
              <a:t>Research</a:t>
            </a:r>
            <a:r>
              <a:rPr lang="pt-BR" sz="2200" i="1">
                <a:ea typeface="+mn-lt"/>
                <a:cs typeface="+mn-lt"/>
              </a:rPr>
              <a:t> Center for </a:t>
            </a:r>
            <a:r>
              <a:rPr lang="pt-BR" sz="2200" i="1" err="1">
                <a:ea typeface="+mn-lt"/>
                <a:cs typeface="+mn-lt"/>
              </a:rPr>
              <a:t>Multimedia</a:t>
            </a:r>
            <a:r>
              <a:rPr lang="pt-BR" sz="2200" i="1">
                <a:ea typeface="+mn-lt"/>
                <a:cs typeface="+mn-lt"/>
              </a:rPr>
              <a:t> Software</a:t>
            </a:r>
            <a:r>
              <a:rPr lang="pt-BR" sz="2200">
                <a:ea typeface="+mn-lt"/>
                <a:cs typeface="+mn-lt"/>
              </a:rPr>
              <a:t>, do </a:t>
            </a:r>
            <a:r>
              <a:rPr lang="pt-BR" sz="2200" i="1">
                <a:ea typeface="+mn-lt"/>
                <a:cs typeface="+mn-lt"/>
              </a:rPr>
              <a:t>departamento de Ciências da Computação</a:t>
            </a:r>
            <a:r>
              <a:rPr lang="pt-BR" sz="2200">
                <a:ea typeface="+mn-lt"/>
                <a:cs typeface="+mn-lt"/>
              </a:rPr>
              <a:t> da </a:t>
            </a:r>
            <a:r>
              <a:rPr lang="pt-BR" sz="2200" b="1">
                <a:ea typeface="+mn-lt"/>
                <a:cs typeface="+mn-lt"/>
              </a:rPr>
              <a:t>Universidade de Wuhan</a:t>
            </a:r>
            <a:r>
              <a:rPr lang="pt-BR" sz="2200">
                <a:ea typeface="+mn-lt"/>
                <a:cs typeface="+mn-lt"/>
              </a:rPr>
              <a:t>. </a:t>
            </a:r>
          </a:p>
          <a:p>
            <a:br>
              <a:rPr lang="pt-BR" sz="1100">
                <a:ea typeface="+mn-lt"/>
                <a:cs typeface="+mn-lt"/>
              </a:rPr>
            </a:br>
            <a:r>
              <a:rPr lang="pt-BR" sz="2200">
                <a:ea typeface="+mn-lt"/>
                <a:cs typeface="+mn-lt"/>
              </a:rPr>
              <a:t>Este banco de dados</a:t>
            </a:r>
            <a:r>
              <a:rPr lang="pt-BR" sz="2200" baseline="30000">
                <a:ea typeface="+mn-lt"/>
                <a:cs typeface="+mn-lt"/>
              </a:rPr>
              <a:t>1</a:t>
            </a:r>
            <a:r>
              <a:rPr lang="pt-BR" sz="2200">
                <a:ea typeface="+mn-lt"/>
                <a:cs typeface="+mn-lt"/>
              </a:rPr>
              <a:t> possui 2 vertentes: </a:t>
            </a:r>
          </a:p>
          <a:p>
            <a:pPr marL="342900" indent="-342900">
              <a:buFont typeface="Arial" panose="020B0604020202020204" pitchFamily="34" charset="0"/>
              <a:buChar char="•"/>
            </a:pPr>
            <a:r>
              <a:rPr lang="pt-BR" sz="2100">
                <a:ea typeface="+mn-lt"/>
                <a:cs typeface="+mn-lt"/>
              </a:rPr>
              <a:t>uma artificial, similar ao processo anteriormente mencionado, </a:t>
            </a:r>
          </a:p>
          <a:p>
            <a:pPr marL="342900" indent="-342900">
              <a:buFont typeface="Arial" panose="020B0604020202020204" pitchFamily="34" charset="0"/>
              <a:buChar char="•"/>
            </a:pPr>
            <a:r>
              <a:rPr lang="pt-BR" sz="2100">
                <a:ea typeface="+mn-lt"/>
                <a:cs typeface="+mn-lt"/>
              </a:rPr>
              <a:t>e outra usando imagens de </a:t>
            </a:r>
            <a:r>
              <a:rPr lang="pt-BR" sz="2100" i="1">
                <a:ea typeface="+mn-lt"/>
                <a:cs typeface="+mn-lt"/>
              </a:rPr>
              <a:t>mundo real</a:t>
            </a:r>
            <a:r>
              <a:rPr lang="pt-BR" sz="2100">
                <a:ea typeface="+mn-lt"/>
                <a:cs typeface="+mn-lt"/>
              </a:rPr>
              <a:t>, ou seja, sem a adição artificial de máscaras de proteção.</a:t>
            </a:r>
            <a:endParaRPr lang="pt-BR" sz="210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a:t>Um exemplo de publicação usando este </a:t>
            </a:r>
            <a:r>
              <a:rPr lang="pt-BR" sz="1400" err="1"/>
              <a:t>dataset</a:t>
            </a:r>
            <a:r>
              <a:rPr lang="pt-BR" sz="1400"/>
              <a:t> pode ser visto no site da </a:t>
            </a:r>
            <a:r>
              <a:rPr lang="pt-BR" sz="1400" b="1" i="1"/>
              <a:t>Cornell </a:t>
            </a:r>
            <a:r>
              <a:rPr lang="pt-BR" sz="1400" b="1" i="1" err="1"/>
              <a:t>University</a:t>
            </a:r>
            <a:r>
              <a:rPr lang="pt-BR" sz="1400"/>
              <a:t> no artigo: </a:t>
            </a:r>
            <a:r>
              <a:rPr lang="pt-BR" sz="1400" i="1"/>
              <a:t>“</a:t>
            </a:r>
            <a:r>
              <a:rPr lang="en-US" sz="1400" i="1"/>
              <a:t>Masked Face Recognition Dataset and Application”</a:t>
            </a:r>
            <a:r>
              <a:rPr lang="pt-BR" sz="1400" baseline="30000">
                <a:ea typeface="+mn-lt"/>
                <a:cs typeface="+mn-lt"/>
              </a:rPr>
              <a:t> 2</a:t>
            </a:r>
            <a:r>
              <a:rPr lang="en-US" sz="1400"/>
              <a:t>.</a:t>
            </a:r>
            <a:r>
              <a:rPr lang="pt-BR" sz="1400" baseline="30000">
                <a:ea typeface="+mn-lt"/>
                <a:cs typeface="+mn-lt"/>
              </a:rPr>
              <a:t> </a:t>
            </a:r>
            <a:endParaRPr lang="pt-BR" sz="1400" b="1">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a:t>Fonte(s) e URL(s) utilizada(s) em 13/06/2020:</a:t>
            </a:r>
          </a:p>
          <a:p>
            <a:r>
              <a:rPr lang="pt-BR" sz="1050"/>
              <a:t>            Disponível no GitHub</a:t>
            </a:r>
            <a:endParaRPr lang="pt-BR" sz="1050" b="1"/>
          </a:p>
          <a:p>
            <a:r>
              <a:rPr lang="pt-BR" sz="1050" i="1" baseline="30000">
                <a:latin typeface="Calibri (Body)"/>
              </a:rPr>
              <a:t>                  1 </a:t>
            </a:r>
            <a:r>
              <a:rPr lang="en-US" sz="1050" i="1">
                <a:ea typeface="+mn-lt"/>
                <a:cs typeface="+mn-lt"/>
                <a:hlinkClick r:id="rId8"/>
              </a:rPr>
              <a:t>https://github.com/X-zhangyang/Real-World-Masked-Face-Dataset</a:t>
            </a:r>
            <a:r>
              <a:rPr lang="pt-BR" sz="1050"/>
              <a:t>          </a:t>
            </a:r>
            <a:endParaRPr lang="pt-BR" i="1">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a:p>
          <a:p>
            <a:r>
              <a:rPr lang="pt-BR" sz="1050"/>
              <a:t>Disponível no site da Universidade de Cornell</a:t>
            </a:r>
            <a:endParaRPr lang="en-US" sz="1050" i="1">
              <a:ea typeface="+mn-lt"/>
              <a:cs typeface="+mn-lt"/>
            </a:endParaRPr>
          </a:p>
          <a:p>
            <a:r>
              <a:rPr lang="pt-BR" sz="1050" i="1" baseline="30000">
                <a:latin typeface="Calibri (Body)"/>
              </a:rPr>
              <a:t>2 </a:t>
            </a:r>
            <a:r>
              <a:rPr lang="en-US" sz="1050" i="1">
                <a:ea typeface="+mn-lt"/>
                <a:cs typeface="+mn-lt"/>
                <a:hlinkClick r:id="rId10"/>
              </a:rPr>
              <a:t>https://arxiv.org/abs/2003.09093</a:t>
            </a:r>
            <a:endParaRPr lang="pt-BR" i="1">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a:solidFill>
                  <a:schemeClr val="bg1"/>
                </a:solidFill>
              </a:rPr>
              <a:t>Machine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a:cs typeface="Calibri"/>
              </a:rPr>
              <a:t>Desta segunda fonte de dados, decidimos utilizar apenas as imagens de mundo real, que consiste de um</a:t>
            </a:r>
            <a:r>
              <a:rPr lang="pt-BR" sz="2200">
                <a:ea typeface="+mn-lt"/>
                <a:cs typeface="+mn-lt"/>
              </a:rPr>
              <a:t> total de </a:t>
            </a:r>
            <a:r>
              <a:rPr lang="pt-BR" sz="2200" b="1">
                <a:ea typeface="+mn-lt"/>
                <a:cs typeface="+mn-lt"/>
              </a:rPr>
              <a:t>95.000</a:t>
            </a:r>
            <a:r>
              <a:rPr lang="pt-BR" sz="2200">
                <a:ea typeface="+mn-lt"/>
                <a:cs typeface="+mn-lt"/>
              </a:rPr>
              <a:t> imagens de </a:t>
            </a:r>
            <a:r>
              <a:rPr lang="pt-BR" sz="2200" b="1">
                <a:ea typeface="+mn-lt"/>
                <a:cs typeface="+mn-lt"/>
              </a:rPr>
              <a:t>525 </a:t>
            </a:r>
            <a:r>
              <a:rPr lang="pt-BR" sz="2200">
                <a:ea typeface="+mn-lt"/>
                <a:cs typeface="+mn-lt"/>
              </a:rPr>
              <a:t>pessoas diferentes das quais </a:t>
            </a:r>
            <a:r>
              <a:rPr lang="pt-BR" sz="2200" b="1">
                <a:ea typeface="+mn-lt"/>
                <a:cs typeface="+mn-lt"/>
              </a:rPr>
              <a:t>5.000 </a:t>
            </a:r>
            <a:r>
              <a:rPr lang="pt-BR" sz="2200">
                <a:ea typeface="+mn-lt"/>
                <a:cs typeface="+mn-lt"/>
              </a:rPr>
              <a:t>imagens estão classificadas como faces com máscara e </a:t>
            </a:r>
            <a:r>
              <a:rPr lang="pt-BR" sz="2200" b="1">
                <a:ea typeface="+mn-lt"/>
                <a:cs typeface="+mn-lt"/>
              </a:rPr>
              <a:t>90.000</a:t>
            </a:r>
            <a:r>
              <a:rPr lang="pt-BR" sz="2200">
                <a:ea typeface="+mn-lt"/>
                <a:cs typeface="+mn-lt"/>
              </a:rPr>
              <a:t> para a classe complementar.</a:t>
            </a:r>
            <a:endParaRPr lang="en-US" sz="2200">
              <a:cs typeface="Calibri"/>
            </a:endParaRPr>
          </a:p>
          <a:p>
            <a:endParaRPr lang="pt-BR" sz="2200">
              <a:cs typeface="Calibri"/>
            </a:endParaRPr>
          </a:p>
          <a:p>
            <a:r>
              <a:rPr lang="pt-BR" sz="2200">
                <a:cs typeface="Calibri"/>
              </a:rPr>
              <a:t>O intuito com a mescla dos </a:t>
            </a:r>
            <a:r>
              <a:rPr lang="pt-BR" sz="2200" i="1">
                <a:cs typeface="Calibri"/>
              </a:rPr>
              <a:t>datasets</a:t>
            </a:r>
            <a:r>
              <a:rPr lang="pt-BR" sz="2200">
                <a:cs typeface="Calibri"/>
              </a:rPr>
              <a:t> é trazer maior robustez e capacidade de generalização ao nosso modelo, bem como usar fontes de dados diferentes pode reduzir eventuais vieses dos criadores dos </a:t>
            </a:r>
            <a:r>
              <a:rPr lang="pt-BR" sz="2200" i="1">
                <a:cs typeface="Calibri"/>
              </a:rPr>
              <a:t>datasets</a:t>
            </a:r>
            <a:r>
              <a:rPr lang="pt-BR" sz="2200">
                <a:cs typeface="Calibri"/>
              </a:rPr>
              <a:t>.</a:t>
            </a:r>
            <a:endParaRPr lang="en-US" sz="2200">
              <a:cs typeface="Calibri"/>
            </a:endParaRPr>
          </a:p>
          <a:p>
            <a:endParaRPr lang="pt-BR" sz="2200">
              <a:cs typeface="Calibri"/>
            </a:endParaRPr>
          </a:p>
          <a:p>
            <a:r>
              <a:rPr lang="pt-BR" sz="2200">
                <a:cs typeface="Calibri"/>
              </a:rPr>
              <a:t>Vale lembrar que as bases de dados foram usadas “</a:t>
            </a:r>
            <a:r>
              <a:rPr lang="pt-BR" sz="2200" i="1" err="1">
                <a:cs typeface="Calibri"/>
              </a:rPr>
              <a:t>as-is</a:t>
            </a:r>
            <a:r>
              <a:rPr lang="pt-BR" sz="2200" i="1">
                <a:cs typeface="Calibri"/>
              </a:rPr>
              <a:t>”</a:t>
            </a:r>
            <a:r>
              <a:rPr lang="pt-BR" sz="2200">
                <a:cs typeface="Calibri"/>
              </a:rPr>
              <a:t>, sem reclassificação das imagens, exclusão de casos dúbios ou curadoria de conteúdo. Entretanto, com uma avaliação visual superficial não-exaustiva, conseguimos observar algumas imagens mal-classificadas e, apesar de entendermos que isso pode prejudicar a performance final dos modelos, seguimos para mantermos as bases originais inalteradas.</a:t>
            </a:r>
            <a:endParaRPr lang="en-US" sz="220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[4 de 5]</a:t>
            </a:r>
          </a:p>
        </p:txBody>
      </p:sp>
    </p:spTree>
    <p:extLst>
      <p:ext uri="{BB962C8B-B14F-4D97-AF65-F5344CB8AC3E}">
        <p14:creationId xmlns:p14="http://schemas.microsoft.com/office/powerpoint/2010/main" val="1254006268"/>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a:solidFill>
                  <a:schemeClr val="bg1"/>
                </a:solidFill>
              </a:rPr>
              <a:t>Machine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formam a </a:t>
            </a:r>
            <a:r>
              <a:rPr lang="pt-BR" sz="2400" b="1"/>
              <a:t>BASE DE DADOS</a:t>
            </a:r>
            <a:r>
              <a:rPr lang="pt-BR" sz="2400"/>
              <a:t> (</a:t>
            </a:r>
            <a:r>
              <a:rPr lang="pt-BR" sz="2400" b="1"/>
              <a:t>mostrar a base de dados completa</a:t>
            </a:r>
            <a:r>
              <a:rPr lang="pt-BR" sz="240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a:ea typeface="+mn-lt"/>
                <a:cs typeface="+mn-lt"/>
              </a:rPr>
              <a:t>Todas as arquiteturas de modelos serão treinadas com o mesmo conjunto de treino e teste para garantirmos a justiça entre elas. </a:t>
            </a:r>
            <a:br>
              <a:rPr lang="pt-BR" sz="2200">
                <a:ea typeface="+mn-lt"/>
                <a:cs typeface="+mn-lt"/>
              </a:rPr>
            </a:br>
            <a:r>
              <a:rPr lang="pt-BR" sz="2200">
                <a:ea typeface="+mn-lt"/>
                <a:cs typeface="+mn-lt"/>
              </a:rPr>
              <a:t>A proporção definida foi de </a:t>
            </a:r>
            <a:r>
              <a:rPr lang="pt-BR" sz="2200" b="1">
                <a:ea typeface="+mn-lt"/>
                <a:cs typeface="+mn-lt"/>
              </a:rPr>
              <a:t>75%</a:t>
            </a:r>
            <a:r>
              <a:rPr lang="pt-BR" sz="2200">
                <a:ea typeface="+mn-lt"/>
                <a:cs typeface="+mn-lt"/>
              </a:rPr>
              <a:t> para o </a:t>
            </a:r>
            <a:r>
              <a:rPr lang="pt-BR" sz="2200" b="1">
                <a:ea typeface="+mn-lt"/>
                <a:cs typeface="+mn-lt"/>
              </a:rPr>
              <a:t>treino</a:t>
            </a:r>
            <a:r>
              <a:rPr lang="pt-BR" sz="2200">
                <a:ea typeface="+mn-lt"/>
                <a:cs typeface="+mn-lt"/>
              </a:rPr>
              <a:t> e </a:t>
            </a:r>
            <a:r>
              <a:rPr lang="pt-BR" sz="2200" b="1">
                <a:ea typeface="+mn-lt"/>
                <a:cs typeface="+mn-lt"/>
              </a:rPr>
              <a:t>25%</a:t>
            </a:r>
            <a:r>
              <a:rPr lang="pt-BR" sz="2200">
                <a:ea typeface="+mn-lt"/>
                <a:cs typeface="+mn-lt"/>
              </a:rPr>
              <a:t> para o </a:t>
            </a:r>
            <a:r>
              <a:rPr lang="pt-BR" sz="2200" b="1">
                <a:ea typeface="+mn-lt"/>
                <a:cs typeface="+mn-lt"/>
              </a:rPr>
              <a:t>teste</a:t>
            </a:r>
            <a:r>
              <a:rPr lang="pt-BR" sz="2200">
                <a:ea typeface="+mn-lt"/>
                <a:cs typeface="+mn-lt"/>
              </a:rPr>
              <a:t>. Para garantirmos que as classes estejam equilibradas em ambas as amostras, estratificaremos pela coluna de classes. O framework utilizado será o </a:t>
            </a:r>
            <a:r>
              <a:rPr lang="pt-BR" sz="2200" i="1">
                <a:ea typeface="+mn-lt"/>
                <a:cs typeface="+mn-lt"/>
              </a:rPr>
              <a:t>train_test_split</a:t>
            </a:r>
            <a:r>
              <a:rPr lang="pt-BR" sz="2200">
                <a:ea typeface="+mn-lt"/>
                <a:cs typeface="+mn-lt"/>
              </a:rPr>
              <a:t> do </a:t>
            </a:r>
            <a:r>
              <a:rPr lang="pt-BR" sz="2200" b="1" i="1" err="1">
                <a:ea typeface="+mn-lt"/>
                <a:cs typeface="+mn-lt"/>
              </a:rPr>
              <a:t>scikitlearn</a:t>
            </a:r>
            <a:r>
              <a:rPr lang="pt-BR" sz="2200">
                <a:ea typeface="+mn-lt"/>
                <a:cs typeface="+mn-lt"/>
              </a:rPr>
              <a:t>.</a:t>
            </a:r>
          </a:p>
          <a:p>
            <a:r>
              <a:rPr lang="pt-BR" sz="2200">
                <a:ea typeface="+mn-lt"/>
                <a:cs typeface="+mn-lt"/>
              </a:rPr>
              <a:t>Dado o desbalanceamento entre as classes também será necessária a técnica do </a:t>
            </a:r>
            <a:r>
              <a:rPr lang="pt-BR" sz="2200" i="1">
                <a:ea typeface="+mn-lt"/>
                <a:cs typeface="+mn-lt"/>
              </a:rPr>
              <a:t>undersampling</a:t>
            </a:r>
            <a:r>
              <a:rPr lang="pt-BR" sz="220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[5 de 5]</a:t>
            </a:r>
          </a:p>
        </p:txBody>
      </p:sp>
    </p:spTree>
    <p:extLst>
      <p:ext uri="{BB962C8B-B14F-4D97-AF65-F5344CB8AC3E}">
        <p14:creationId xmlns:p14="http://schemas.microsoft.com/office/powerpoint/2010/main" val="1229187181"/>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a:solidFill>
                  <a:schemeClr val="bg1"/>
                </a:solidFill>
              </a:rPr>
              <a:t>Machine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a:t>feature 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a:ea typeface="+mn-lt"/>
                <a:cs typeface="+mn-lt"/>
              </a:rPr>
              <a:t>data augmentation,</a:t>
            </a:r>
            <a:r>
              <a:rPr lang="pt-BR" sz="2200">
                <a:ea typeface="+mn-lt"/>
                <a:cs typeface="+mn-lt"/>
              </a:rPr>
              <a:t> e este será o processo que usaremos para fazer o enriquecimento de nosso banco de imagens.</a:t>
            </a:r>
            <a:br>
              <a:rPr lang="pt-BR" sz="2200">
                <a:ea typeface="+mn-lt"/>
                <a:cs typeface="+mn-lt"/>
              </a:rPr>
            </a:br>
            <a:br>
              <a:rPr lang="pt-BR" sz="2200">
                <a:ea typeface="+mn-lt"/>
                <a:cs typeface="+mn-lt"/>
              </a:rPr>
            </a:br>
            <a:r>
              <a:rPr lang="pt-BR" sz="2200">
                <a:ea typeface="+mn-lt"/>
                <a:cs typeface="+mn-lt"/>
              </a:rPr>
              <a:t>Este processo, basicamente, toma as imagens originais a aplica pequenas modificações nela tais como: </a:t>
            </a:r>
            <a:r>
              <a:rPr lang="pt-BR" sz="2200" b="1">
                <a:ea typeface="+mn-lt"/>
                <a:cs typeface="+mn-lt"/>
              </a:rPr>
              <a:t>rotação, translação, cisalhamento, ampliação </a:t>
            </a:r>
            <a:r>
              <a:rPr lang="pt-BR" sz="2200">
                <a:ea typeface="+mn-lt"/>
                <a:cs typeface="+mn-lt"/>
              </a:rPr>
              <a:t>e</a:t>
            </a:r>
            <a:r>
              <a:rPr lang="pt-BR" sz="2200" b="1">
                <a:ea typeface="+mn-lt"/>
                <a:cs typeface="+mn-lt"/>
              </a:rPr>
              <a:t> espelhamento</a:t>
            </a:r>
            <a:r>
              <a:rPr lang="pt-BR" sz="220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a:ea typeface="+mn-lt"/>
              <a:cs typeface="+mn-lt"/>
            </a:endParaRPr>
          </a:p>
          <a:p>
            <a:r>
              <a:rPr lang="pt-BR" sz="2200">
                <a:ea typeface="+mn-lt"/>
                <a:cs typeface="+mn-lt"/>
              </a:rPr>
              <a:t>Esse contexto pode ser considerado como o equivalente à </a:t>
            </a:r>
            <a:r>
              <a:rPr lang="pt-BR" sz="2200" i="1">
                <a:ea typeface="+mn-lt"/>
                <a:cs typeface="+mn-lt"/>
              </a:rPr>
              <a:t>feature engineering</a:t>
            </a:r>
            <a:r>
              <a:rPr lang="pt-BR" sz="220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3]</a:t>
            </a:r>
          </a:p>
        </p:txBody>
      </p:sp>
    </p:spTree>
    <p:extLst>
      <p:ext uri="{BB962C8B-B14F-4D97-AF65-F5344CB8AC3E}">
        <p14:creationId xmlns:p14="http://schemas.microsoft.com/office/powerpoint/2010/main" val="158821008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a:solidFill>
                  <a:schemeClr val="bg1"/>
                </a:solidFill>
              </a:rPr>
              <a:t>Machine Learning</a:t>
            </a:r>
            <a:r>
              <a:rPr lang="pt-BR" sz="2800" b="1">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a:ea typeface="+mn-lt"/>
                <a:cs typeface="+mn-lt"/>
              </a:rPr>
              <a:t>Para o </a:t>
            </a:r>
            <a:r>
              <a:rPr lang="pt-BR" sz="2200" i="1">
                <a:ea typeface="+mn-lt"/>
                <a:cs typeface="+mn-lt"/>
              </a:rPr>
              <a:t>data augmentation</a:t>
            </a:r>
            <a:r>
              <a:rPr lang="pt-BR" sz="2200">
                <a:ea typeface="+mn-lt"/>
                <a:cs typeface="+mn-lt"/>
              </a:rPr>
              <a:t>, a metodologia usada baseia-se no </a:t>
            </a:r>
            <a:r>
              <a:rPr lang="pt-BR" sz="2200" i="1">
                <a:ea typeface="+mn-lt"/>
                <a:cs typeface="+mn-lt"/>
              </a:rPr>
              <a:t>framework</a:t>
            </a:r>
            <a:r>
              <a:rPr lang="pt-BR" sz="2200">
                <a:ea typeface="+mn-lt"/>
                <a:cs typeface="+mn-lt"/>
              </a:rPr>
              <a:t> do </a:t>
            </a:r>
            <a:r>
              <a:rPr lang="pt-BR" sz="2200" b="1">
                <a:ea typeface="+mn-lt"/>
                <a:cs typeface="+mn-lt"/>
              </a:rPr>
              <a:t>Keras</a:t>
            </a:r>
            <a:r>
              <a:rPr lang="pt-BR" sz="2200">
                <a:ea typeface="+mn-lt"/>
                <a:cs typeface="+mn-lt"/>
              </a:rPr>
              <a:t> de </a:t>
            </a:r>
          </a:p>
          <a:p>
            <a:r>
              <a:rPr lang="pt-BR" sz="2200" i="1">
                <a:ea typeface="+mn-lt"/>
                <a:cs typeface="+mn-lt"/>
              </a:rPr>
              <a:t>ImageDataGenerator</a:t>
            </a:r>
            <a:r>
              <a:rPr lang="pt-BR" sz="2200">
                <a:ea typeface="+mn-lt"/>
                <a:cs typeface="+mn-lt"/>
              </a:rPr>
              <a:t> associado ao </a:t>
            </a:r>
            <a:r>
              <a:rPr lang="pt-BR" sz="2200" i="1">
                <a:ea typeface="+mn-lt"/>
                <a:cs typeface="+mn-lt"/>
              </a:rPr>
              <a:t>flow_from_dataframe,</a:t>
            </a:r>
            <a:r>
              <a:rPr lang="pt-BR" sz="2200">
                <a:ea typeface="+mn-lt"/>
                <a:cs typeface="+mn-lt"/>
              </a:rPr>
              <a:t> que cria um fluxo direto do diretório de imagens enquanto a definição de classes fica à cargo de um </a:t>
            </a:r>
            <a:r>
              <a:rPr lang="pt-BR" sz="2200" i="1">
                <a:ea typeface="+mn-lt"/>
                <a:cs typeface="+mn-lt"/>
              </a:rPr>
              <a:t>dataframe</a:t>
            </a:r>
            <a:r>
              <a:rPr lang="pt-BR" sz="2200">
                <a:ea typeface="+mn-lt"/>
                <a:cs typeface="+mn-lt"/>
              </a:rPr>
              <a:t> com o nome do arquivo (imagem) e sua respectiva classe. Desta forma, conseguimos trabalhar com um volume de dados maior sem onerar a capacidade computacional disponível.</a:t>
            </a:r>
            <a:endParaRPr lang="en-US">
              <a:cs typeface="Calibri"/>
            </a:endParaRPr>
          </a:p>
          <a:p>
            <a:endParaRPr lang="pt-BR" sz="1100">
              <a:cs typeface="Calibri"/>
            </a:endParaRPr>
          </a:p>
          <a:p>
            <a:r>
              <a:rPr lang="pt-BR" sz="2200">
                <a:cs typeface="Calibri"/>
              </a:rPr>
              <a:t>Vale lembrar que, como parte do tratamento das imagens faremos também o </a:t>
            </a:r>
            <a:r>
              <a:rPr lang="pt-BR" sz="2200" i="1">
                <a:cs typeface="Calibri"/>
              </a:rPr>
              <a:t>reshaping </a:t>
            </a:r>
            <a:r>
              <a:rPr lang="pt-BR" sz="220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a:latin typeface="Courier New" panose="02070309020205020404" pitchFamily="49" charset="0"/>
                <a:cs typeface="Courier New" panose="02070309020205020404" pitchFamily="49" charset="0"/>
              </a:rPr>
              <a:t>0</a:t>
            </a:r>
            <a:r>
              <a:rPr lang="pt-BR" sz="2200">
                <a:cs typeface="Calibri"/>
              </a:rPr>
              <a:t> e </a:t>
            </a:r>
            <a:r>
              <a:rPr lang="pt-BR" sz="2200" b="1">
                <a:latin typeface="Courier New" panose="02070309020205020404" pitchFamily="49" charset="0"/>
                <a:cs typeface="Courier New" panose="02070309020205020404" pitchFamily="49" charset="0"/>
              </a:rPr>
              <a:t>1</a:t>
            </a:r>
            <a:r>
              <a:rPr lang="pt-BR" sz="2200">
                <a:cs typeface="Calibri"/>
              </a:rPr>
              <a:t>, que é uma prática padrão para o aumento da performance de modelos estatísticos de aprendizado de máquina.</a:t>
            </a:r>
          </a:p>
          <a:p>
            <a:endParaRPr lang="pt-BR" sz="1100">
              <a:cs typeface="Calibri"/>
            </a:endParaRPr>
          </a:p>
          <a:p>
            <a:r>
              <a:rPr lang="pt-BR" sz="2200">
                <a:cs typeface="Calibri"/>
              </a:rPr>
              <a:t>Por fim, para reduzirmos o consumo computacional e, entendendo que não existe perdas significativas ao projeto, trabalharemos com a conversão das imagens de input para escala de cinza.</a:t>
            </a:r>
            <a:endParaRPr lang="en-US">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a:t>feature engineering</a:t>
            </a:r>
            <a:r>
              <a:rPr lang="pt-BR" sz="240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3]</a:t>
            </a:r>
          </a:p>
        </p:txBody>
      </p:sp>
    </p:spTree>
    <p:extLst>
      <p:ext uri="{BB962C8B-B14F-4D97-AF65-F5344CB8AC3E}">
        <p14:creationId xmlns:p14="http://schemas.microsoft.com/office/powerpoint/2010/main" val="209657453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a:solidFill>
                  <a:schemeClr val="bg1"/>
                </a:solidFill>
              </a:rPr>
              <a:t>Machine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Quais variáveis foram concebidas após aplicação de </a:t>
            </a:r>
            <a:r>
              <a:rPr lang="pt-BR" sz="2400" i="1"/>
              <a:t>feature engineering</a:t>
            </a:r>
            <a:r>
              <a:rPr lang="pt-BR" sz="240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a:ea typeface="+mn-lt"/>
                <a:cs typeface="+mn-lt"/>
              </a:rPr>
              <a:t>A seguir exibimos alguns exemplos desse processo e valores que testamos. Nesta visualização, aplicamos o mesmo procedimento que será usado para treinamento dos modelos tal qual uso de </a:t>
            </a:r>
            <a:r>
              <a:rPr lang="pt-BR" sz="2200" b="1">
                <a:ea typeface="+mn-lt"/>
                <a:cs typeface="+mn-lt"/>
              </a:rPr>
              <a:t>escalas de cinza ou esquema de cores</a:t>
            </a:r>
            <a:r>
              <a:rPr lang="pt-BR" sz="2200">
                <a:ea typeface="+mn-lt"/>
                <a:cs typeface="+mn-lt"/>
              </a:rPr>
              <a:t> e </a:t>
            </a:r>
            <a:r>
              <a:rPr lang="pt-BR" sz="2200" b="1">
                <a:ea typeface="+mn-lt"/>
                <a:cs typeface="+mn-lt"/>
              </a:rPr>
              <a:t>redimensionamento de imagens</a:t>
            </a:r>
            <a:r>
              <a:rPr lang="pt-BR" sz="220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err="1">
                <a:ea typeface="+mn-lt"/>
                <a:cs typeface="+mn-lt"/>
              </a:rPr>
              <a:t>rotation_range</a:t>
            </a:r>
            <a:r>
              <a:rPr lang="pt-BR" sz="1200" b="1">
                <a:ea typeface="+mn-lt"/>
                <a:cs typeface="+mn-lt"/>
              </a:rPr>
              <a:t> (40)</a:t>
            </a:r>
            <a:r>
              <a:rPr lang="pt-BR" sz="1200">
                <a:ea typeface="+mn-lt"/>
                <a:cs typeface="+mn-lt"/>
              </a:rPr>
              <a:t> é um valor em graus (0-180), um intervalo no qual rotacionaremos aleatoriamente as imagens.</a:t>
            </a:r>
            <a:endParaRPr lang="en-US" sz="1200"/>
          </a:p>
          <a:p>
            <a:pPr marL="174625" indent="-174625">
              <a:buFont typeface="Arial"/>
              <a:buChar char="•"/>
            </a:pPr>
            <a:r>
              <a:rPr lang="pt-BR" sz="1200" b="1" err="1">
                <a:ea typeface="+mn-lt"/>
                <a:cs typeface="+mn-lt"/>
              </a:rPr>
              <a:t>width_shift</a:t>
            </a:r>
            <a:r>
              <a:rPr lang="pt-BR" sz="1200" b="1">
                <a:ea typeface="+mn-lt"/>
                <a:cs typeface="+mn-lt"/>
              </a:rPr>
              <a:t> (0.2)</a:t>
            </a:r>
            <a:r>
              <a:rPr lang="pt-BR" sz="1200">
                <a:ea typeface="+mn-lt"/>
                <a:cs typeface="+mn-lt"/>
              </a:rPr>
              <a:t> e </a:t>
            </a:r>
            <a:r>
              <a:rPr lang="pt-BR" sz="1200" b="1" err="1">
                <a:ea typeface="+mn-lt"/>
                <a:cs typeface="+mn-lt"/>
              </a:rPr>
              <a:t>height_shift</a:t>
            </a:r>
            <a:r>
              <a:rPr lang="pt-BR" sz="1200" b="1">
                <a:ea typeface="+mn-lt"/>
                <a:cs typeface="+mn-lt"/>
              </a:rPr>
              <a:t> (0.2)</a:t>
            </a:r>
            <a:r>
              <a:rPr lang="pt-BR" sz="1200">
                <a:ea typeface="+mn-lt"/>
                <a:cs typeface="+mn-lt"/>
              </a:rPr>
              <a:t> são intervalos (como uma fração entre 0 e 1 da largura ou altura total) dentro dos quais é possível transladar aleatoriamente imagens na vertical ou na horizontal.</a:t>
            </a:r>
            <a:endParaRPr lang="pt-BR" sz="1200"/>
          </a:p>
          <a:p>
            <a:pPr marL="174625" indent="-174625">
              <a:buFont typeface="Arial"/>
              <a:buChar char="•"/>
            </a:pPr>
            <a:r>
              <a:rPr lang="pt-BR" sz="1200" b="1" err="1">
                <a:ea typeface="+mn-lt"/>
                <a:cs typeface="+mn-lt"/>
              </a:rPr>
              <a:t>rescale</a:t>
            </a:r>
            <a:r>
              <a:rPr lang="pt-BR" sz="120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a:p>
          <a:p>
            <a:pPr marL="174625" indent="-174625">
              <a:buFont typeface="Arial"/>
              <a:buChar char="•"/>
            </a:pPr>
            <a:r>
              <a:rPr lang="pt-BR" sz="1200" b="1" err="1">
                <a:ea typeface="+mn-lt"/>
                <a:cs typeface="+mn-lt"/>
              </a:rPr>
              <a:t>shear_range</a:t>
            </a:r>
            <a:r>
              <a:rPr lang="pt-BR" sz="1200" b="1">
                <a:ea typeface="+mn-lt"/>
                <a:cs typeface="+mn-lt"/>
              </a:rPr>
              <a:t> (0.2)</a:t>
            </a:r>
            <a:r>
              <a:rPr lang="pt-BR" sz="1200">
                <a:ea typeface="+mn-lt"/>
                <a:cs typeface="+mn-lt"/>
              </a:rPr>
              <a:t> é o intervalo o qual aplicaremos, aleatoriamente, transformações de cisalhamento.</a:t>
            </a:r>
            <a:endParaRPr lang="pt-BR" sz="1200"/>
          </a:p>
          <a:p>
            <a:pPr marL="174625" indent="-174625">
              <a:buFont typeface="Arial"/>
              <a:buChar char="•"/>
            </a:pPr>
            <a:r>
              <a:rPr lang="pt-BR" sz="1200" b="1" err="1">
                <a:ea typeface="+mn-lt"/>
                <a:cs typeface="+mn-lt"/>
              </a:rPr>
              <a:t>zoom_range</a:t>
            </a:r>
            <a:r>
              <a:rPr lang="pt-BR" sz="1200" b="1">
                <a:ea typeface="+mn-lt"/>
                <a:cs typeface="+mn-lt"/>
              </a:rPr>
              <a:t> (0.2)</a:t>
            </a:r>
            <a:r>
              <a:rPr lang="pt-BR" sz="1200">
                <a:ea typeface="+mn-lt"/>
                <a:cs typeface="+mn-lt"/>
              </a:rPr>
              <a:t> é o intervalo destinado à transformações aleatórias de ampliação.</a:t>
            </a:r>
            <a:endParaRPr lang="pt-BR" sz="1200"/>
          </a:p>
          <a:p>
            <a:pPr marL="174625" indent="-174625">
              <a:buFont typeface="Arial"/>
              <a:buChar char="•"/>
            </a:pPr>
            <a:r>
              <a:rPr lang="pt-BR" sz="1200" b="1" err="1">
                <a:ea typeface="+mn-lt"/>
                <a:cs typeface="+mn-lt"/>
              </a:rPr>
              <a:t>horizontal_flip</a:t>
            </a:r>
            <a:r>
              <a:rPr lang="pt-BR" sz="1200" b="1">
                <a:ea typeface="+mn-lt"/>
                <a:cs typeface="+mn-lt"/>
              </a:rPr>
              <a:t> (Sim)</a:t>
            </a:r>
            <a:r>
              <a:rPr lang="pt-BR" sz="1200">
                <a:ea typeface="+mn-lt"/>
                <a:cs typeface="+mn-lt"/>
              </a:rPr>
              <a:t> argumento do tipo </a:t>
            </a:r>
            <a:r>
              <a:rPr lang="pt-BR" sz="1200" err="1">
                <a:ea typeface="+mn-lt"/>
                <a:cs typeface="+mn-lt"/>
              </a:rPr>
              <a:t>boleano</a:t>
            </a:r>
            <a:r>
              <a:rPr lang="pt-BR" sz="1200">
                <a:ea typeface="+mn-lt"/>
                <a:cs typeface="+mn-lt"/>
              </a:rPr>
              <a:t> indicando que transformações aleatórias de espelhamento horizontal são permitidas - relevante quando não há suposições de assimetria horizontal (e.g. imagens reais).</a:t>
            </a:r>
            <a:endParaRPr lang="pt-BR" sz="1200"/>
          </a:p>
          <a:p>
            <a:pPr marL="174625" indent="-174625">
              <a:buFont typeface="Arial"/>
              <a:buChar char="•"/>
            </a:pPr>
            <a:r>
              <a:rPr lang="pt-BR" sz="1200" b="1" err="1">
                <a:ea typeface="+mn-lt"/>
                <a:cs typeface="+mn-lt"/>
              </a:rPr>
              <a:t>fill_mode</a:t>
            </a:r>
            <a:r>
              <a:rPr lang="pt-BR" sz="1200" b="1">
                <a:ea typeface="+mn-lt"/>
                <a:cs typeface="+mn-lt"/>
              </a:rPr>
              <a:t> (Mais próximo/</a:t>
            </a:r>
            <a:r>
              <a:rPr lang="pt-BR" sz="1200" b="1" err="1">
                <a:ea typeface="+mn-lt"/>
                <a:cs typeface="+mn-lt"/>
              </a:rPr>
              <a:t>Nearest</a:t>
            </a:r>
            <a:r>
              <a:rPr lang="pt-BR" sz="1200" b="1">
                <a:ea typeface="+mn-lt"/>
                <a:cs typeface="+mn-lt"/>
              </a:rPr>
              <a:t>)</a:t>
            </a:r>
            <a:r>
              <a:rPr lang="pt-BR" sz="1200">
                <a:ea typeface="+mn-lt"/>
                <a:cs typeface="+mn-lt"/>
              </a:rPr>
              <a:t> é a estratégia usada para preencher pixels recém-criados, que podem aparecer após alguma das transformações previamente mencionadas.</a:t>
            </a:r>
            <a:endParaRPr lang="pt-BR" sz="120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3]</a:t>
            </a:r>
          </a:p>
        </p:txBody>
      </p:sp>
    </p:spTree>
    <p:extLst>
      <p:ext uri="{BB962C8B-B14F-4D97-AF65-F5344CB8AC3E}">
        <p14:creationId xmlns:p14="http://schemas.microsoft.com/office/powerpoint/2010/main" val="3061270552"/>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a:solidFill>
                  <a:schemeClr val="bg1"/>
                </a:solidFill>
              </a:rPr>
              <a:t>Machine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a:t>- Quais técnicas estatísticas e/ou de </a:t>
            </a:r>
            <a:r>
              <a:rPr lang="pt-BR" sz="2400" i="1"/>
              <a:t>machine learning</a:t>
            </a:r>
            <a:r>
              <a:rPr lang="pt-BR" sz="240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err="1"/>
              <a:t>ANN</a:t>
            </a:r>
            <a:r>
              <a:rPr lang="pt-BR" sz="2200" err="1"/>
              <a:t>s</a:t>
            </a:r>
            <a:r>
              <a:rPr lang="pt-BR" sz="2200"/>
              <a:t> (</a:t>
            </a:r>
            <a:r>
              <a:rPr lang="pt-BR" sz="2200" b="1" i="1"/>
              <a:t>Artificial Neural Networks</a:t>
            </a:r>
            <a:r>
              <a:rPr lang="pt-BR" sz="2200"/>
              <a:t>) e</a:t>
            </a:r>
          </a:p>
          <a:p>
            <a:pPr marL="342900" indent="-342900">
              <a:buFont typeface="Arial" panose="020B0604020202020204" pitchFamily="34" charset="0"/>
              <a:buChar char="•"/>
            </a:pPr>
            <a:r>
              <a:rPr lang="pt-BR" sz="2200" b="1" err="1"/>
              <a:t>CNN</a:t>
            </a:r>
            <a:r>
              <a:rPr lang="pt-BR" sz="2200" err="1"/>
              <a:t>s</a:t>
            </a:r>
            <a:r>
              <a:rPr lang="pt-BR" sz="2200"/>
              <a:t> (</a:t>
            </a:r>
            <a:r>
              <a:rPr lang="pt-BR" sz="2200" b="1" i="1" err="1"/>
              <a:t>Convolutional</a:t>
            </a:r>
            <a:r>
              <a:rPr lang="pt-BR" sz="2200" b="1" i="1"/>
              <a:t> Artificial Neural Networks</a:t>
            </a:r>
            <a:r>
              <a:rPr lang="pt-BR" sz="2200"/>
              <a:t>).</a:t>
            </a:r>
            <a:br>
              <a:rPr lang="pt-BR" sz="2200"/>
            </a:br>
            <a:endParaRPr lang="pt-BR" sz="2200">
              <a:cs typeface="Calibri"/>
            </a:endParaRPr>
          </a:p>
          <a:p>
            <a:r>
              <a:rPr lang="pt-BR" sz="2200">
                <a:ea typeface="+mn-lt"/>
                <a:cs typeface="+mn-lt"/>
              </a:rPr>
              <a:t>As </a:t>
            </a:r>
            <a:r>
              <a:rPr lang="pt-BR" sz="2200" b="1">
                <a:ea typeface="+mn-lt"/>
                <a:cs typeface="+mn-lt"/>
              </a:rPr>
              <a:t>ANN</a:t>
            </a:r>
            <a:r>
              <a:rPr lang="pt-BR" sz="220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2]</a:t>
            </a:r>
          </a:p>
        </p:txBody>
      </p:sp>
    </p:spTree>
    <p:extLst>
      <p:ext uri="{BB962C8B-B14F-4D97-AF65-F5344CB8AC3E}">
        <p14:creationId xmlns:p14="http://schemas.microsoft.com/office/powerpoint/2010/main" val="30389756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err="1"/>
              <a:t>Chief</a:t>
            </a:r>
            <a:r>
              <a:rPr lang="pt-BR" sz="2400" b="1"/>
              <a:t> Analytics Officer (CAO):</a:t>
            </a:r>
            <a:r>
              <a:rPr lang="pt-BR" sz="240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a:t>Leandro Daniel</a:t>
            </a:r>
          </a:p>
          <a:p>
            <a:endParaRPr lang="pt-BR" sz="2200" b="1" i="1"/>
          </a:p>
          <a:p>
            <a:pPr marL="230188" indent="-230188">
              <a:buFont typeface="Arial" panose="020B0604020202020204" pitchFamily="34" charset="0"/>
              <a:buChar char="•"/>
            </a:pPr>
            <a:r>
              <a:rPr lang="pt-BR" i="1"/>
              <a:t>Possui mais de 20 anos de experiência em desenvolvimento e arquitetura de software;</a:t>
            </a:r>
          </a:p>
          <a:p>
            <a:pPr marL="230188" indent="-230188">
              <a:buFont typeface="Arial" panose="020B0604020202020204" pitchFamily="34" charset="0"/>
              <a:buChar char="•"/>
            </a:pPr>
            <a:r>
              <a:rPr lang="pt-BR" i="1"/>
              <a:t>Formação como Analista de Sistemas e atualmente como Data </a:t>
            </a:r>
            <a:r>
              <a:rPr lang="pt-BR" i="1" err="1"/>
              <a:t>Scientist</a:t>
            </a:r>
            <a:r>
              <a:rPr lang="pt-BR" i="1"/>
              <a:t> pela FGV;</a:t>
            </a:r>
          </a:p>
          <a:p>
            <a:pPr marL="230188" indent="-230188">
              <a:buFont typeface="Arial" panose="020B0604020202020204" pitchFamily="34" charset="0"/>
              <a:buChar char="•"/>
            </a:pPr>
            <a:r>
              <a:rPr lang="pt-BR" i="1" err="1"/>
              <a:t>Co-fundador</a:t>
            </a:r>
            <a:r>
              <a:rPr lang="pt-BR" i="1"/>
              <a:t> do primeiro grupo de arquitetura de software Microsoft: .NET </a:t>
            </a:r>
            <a:r>
              <a:rPr lang="pt-BR" i="1" err="1"/>
              <a:t>Architects</a:t>
            </a:r>
            <a:r>
              <a:rPr lang="pt-BR" i="1"/>
              <a:t>;</a:t>
            </a:r>
          </a:p>
          <a:p>
            <a:pPr marL="230188" indent="-230188">
              <a:buFont typeface="Arial" panose="020B0604020202020204" pitchFamily="34" charset="0"/>
              <a:buChar char="•"/>
            </a:pPr>
            <a:r>
              <a:rPr lang="pt-BR" i="1"/>
              <a:t>Autor de diversos artigos de tecnologia no portal </a:t>
            </a:r>
            <a:r>
              <a:rPr lang="pt-BR" i="1" err="1"/>
              <a:t>DevMedia</a:t>
            </a:r>
            <a:r>
              <a:rPr lang="pt-BR" i="1"/>
              <a:t>, onde já foi Editor Técnico;</a:t>
            </a:r>
          </a:p>
          <a:p>
            <a:pPr marL="230188" indent="-230188">
              <a:buFont typeface="Arial" panose="020B0604020202020204" pitchFamily="34" charset="0"/>
              <a:buChar char="•"/>
            </a:pPr>
            <a:r>
              <a:rPr lang="pt-BR" i="1"/>
              <a:t>Palestrante e coordenador de trilhas em grandes eventos de tecnologia, como o TDC (The </a:t>
            </a:r>
            <a:r>
              <a:rPr lang="pt-BR" i="1" err="1"/>
              <a:t>Developers</a:t>
            </a:r>
            <a:r>
              <a:rPr lang="pt-BR" i="1"/>
              <a:t> </a:t>
            </a:r>
            <a:r>
              <a:rPr lang="pt-BR" i="1" err="1"/>
              <a:t>Conference</a:t>
            </a:r>
            <a:r>
              <a:rPr lang="pt-BR" i="1"/>
              <a:t>), Microsoft TechNet e </a:t>
            </a:r>
            <a:r>
              <a:rPr lang="pt-BR" i="1" err="1"/>
              <a:t>QCon</a:t>
            </a:r>
            <a:r>
              <a:rPr lang="pt-BR" i="1"/>
              <a:t>.</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6"/>
                </a:rPr>
                <a:t>https://github.com/ldaniel</a:t>
              </a:r>
              <a:r>
                <a:rPr lang="pt-BR" i="1"/>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8"/>
                </a:rPr>
                <a:t>https://www.linkedin.com/in/leandrodaniel/</a:t>
              </a:r>
              <a:r>
                <a:rPr lang="pt-BR" i="1"/>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10"/>
                </a:rPr>
                <a:t>https://www.kaggle.com/leandrodaniel</a:t>
              </a:r>
              <a:r>
                <a:rPr lang="pt-BR" i="1"/>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a:solidFill>
                  <a:schemeClr val="bg1"/>
                </a:solidFill>
              </a:rPr>
              <a:t>2) Base de Dados e Técnicas Estatísticas e/ou de </a:t>
            </a:r>
            <a:r>
              <a:rPr lang="pt-BR" sz="2800" b="1" i="1">
                <a:solidFill>
                  <a:schemeClr val="bg1"/>
                </a:solidFill>
              </a:rPr>
              <a:t>Machine Learning</a:t>
            </a:r>
            <a:r>
              <a:rPr lang="pt-BR" sz="2800" b="1">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a:t>- Quais técnicas estatísticas e/ou de </a:t>
            </a:r>
            <a:r>
              <a:rPr lang="pt-BR" sz="2400" i="1"/>
              <a:t>machine learning</a:t>
            </a:r>
            <a:r>
              <a:rPr lang="pt-BR" sz="240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a:ea typeface="+mn-lt"/>
                <a:cs typeface="+mn-lt"/>
              </a:rPr>
              <a:t>As </a:t>
            </a:r>
            <a:r>
              <a:rPr lang="pt-BR" sz="2200" b="1">
                <a:ea typeface="+mn-lt"/>
                <a:cs typeface="+mn-lt"/>
              </a:rPr>
              <a:t>CNN</a:t>
            </a:r>
            <a:r>
              <a:rPr lang="pt-BR" sz="2200">
                <a:ea typeface="+mn-lt"/>
                <a:cs typeface="+mn-lt"/>
              </a:rPr>
              <a:t>s (ou </a:t>
            </a:r>
            <a:r>
              <a:rPr lang="pt-BR" sz="2200" i="1">
                <a:ea typeface="+mn-lt"/>
                <a:cs typeface="+mn-lt"/>
              </a:rPr>
              <a:t>ConvNet</a:t>
            </a:r>
            <a:r>
              <a:rPr lang="pt-BR" sz="2200">
                <a:ea typeface="+mn-lt"/>
                <a:cs typeface="+mn-lt"/>
              </a:rPr>
              <a:t>), por sua vez, são uma classe de redes neurais profundas, mais comumente aplicada à análise de imagens (nosso caso).</a:t>
            </a:r>
            <a:r>
              <a:rPr lang="pt-BR" sz="2200"/>
              <a:t> Assim como as ANNs, elas são formadas por camadas conectadas por operações matriciais.</a:t>
            </a:r>
            <a:endParaRPr lang="pt-BR" sz="220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a:ea typeface="+mn-lt"/>
                <a:cs typeface="+mn-lt"/>
              </a:rPr>
              <a:t>Entretanto</a:t>
            </a:r>
            <a:r>
              <a:rPr lang="pt-BR" sz="2200"/>
              <a:t>, apesar de também serem acopladas à uma ANN em seu output, elas possuem camadas ocultas convolucionais, bem como outras camadas de operações multidimensionais.</a:t>
            </a:r>
            <a:endParaRPr lang="pt-BR" sz="220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2]</a:t>
            </a:r>
          </a:p>
        </p:txBody>
      </p:sp>
    </p:spTree>
    <p:extLst>
      <p:ext uri="{BB962C8B-B14F-4D97-AF65-F5344CB8AC3E}">
        <p14:creationId xmlns:p14="http://schemas.microsoft.com/office/powerpoint/2010/main" val="347830122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[2 de 12]</a:t>
            </a:r>
          </a:p>
        </p:txBody>
      </p:sp>
    </p:spTree>
    <p:extLst>
      <p:ext uri="{BB962C8B-B14F-4D97-AF65-F5344CB8AC3E}">
        <p14:creationId xmlns:p14="http://schemas.microsoft.com/office/powerpoint/2010/main" val="329472453"/>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a:solidFill>
                  <a:srgbClr val="FFFFFF"/>
                </a:solidFill>
                <a:latin typeface="Arial Rounded MT Bold"/>
              </a:rPr>
              <a:t>Abusos por </a:t>
            </a:r>
            <a:endParaRPr lang="pt-BR">
              <a:solidFill>
                <a:srgbClr val="000000"/>
              </a:solidFill>
              <a:latin typeface="Arial Rounded MT Bold"/>
            </a:endParaRPr>
          </a:p>
          <a:p>
            <a:pPr algn="ctr"/>
            <a:r>
              <a:rPr lang="pt-BR" sz="2200">
                <a:solidFill>
                  <a:srgbClr val="FFFFFF"/>
                </a:solidFill>
                <a:latin typeface="Arial Rounded MT Bold"/>
              </a:rPr>
              <a:t>parte do Estado</a:t>
            </a:r>
            <a:endParaRPr lang="pt-BR">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a:solidFill>
                  <a:srgbClr val="FFFFFF"/>
                </a:solidFill>
                <a:latin typeface="Arial Rounded MT Bold"/>
              </a:rPr>
              <a:t>Erros de identificação</a:t>
            </a:r>
            <a:endParaRPr lang="pt-BR">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a:solidFill>
                  <a:srgbClr val="1B2C62"/>
                </a:solidFill>
              </a:rPr>
              <a:t>I.A.</a:t>
            </a:r>
            <a:endParaRPr lang="en-US" sz="960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a:t>Fonte(s) e URL(s) utilizada(s) em 24/06/2020:</a:t>
            </a:r>
            <a:endParaRPr lang="en-US"/>
          </a:p>
          <a:p>
            <a:pPr algn="r"/>
            <a:r>
              <a:rPr lang="pt-BR" sz="1050" i="1">
                <a:ea typeface="+mn-lt"/>
                <a:cs typeface="+mn-lt"/>
                <a:hlinkClick r:id="rId7"/>
              </a:rPr>
              <a:t>https://www.washingtonpost.com/technology/2020/06/11/microsoft-facial-recognition/</a:t>
            </a:r>
            <a:r>
              <a:rPr lang="pt-BR" sz="1050" i="1">
                <a:ea typeface="+mn-lt"/>
                <a:cs typeface="+mn-lt"/>
              </a:rPr>
              <a:t> </a:t>
            </a:r>
            <a:endParaRPr lang="pt-BR" i="1">
              <a:cs typeface="Calibri"/>
            </a:endParaRPr>
          </a:p>
          <a:p>
            <a:pPr algn="r"/>
            <a:r>
              <a:rPr lang="pt-BR" sz="1050" i="1">
                <a:ea typeface="+mn-lt"/>
                <a:cs typeface="+mn-lt"/>
                <a:hlinkClick r:id="rId8"/>
              </a:rPr>
              <a:t>https://www.eff.org/deeplinks/2020/06/ibm-amazon-end-and-pause-fr-programs-where-microsoft</a:t>
            </a:r>
            <a:r>
              <a:rPr lang="pt-BR" sz="1050" i="1">
                <a:ea typeface="+mn-lt"/>
                <a:cs typeface="+mn-lt"/>
              </a:rPr>
              <a:t> </a:t>
            </a:r>
            <a:br>
              <a:rPr lang="pt-BR" sz="1050" i="1">
                <a:ea typeface="+mn-lt"/>
                <a:cs typeface="+mn-lt"/>
              </a:rPr>
            </a:br>
            <a:r>
              <a:rPr lang="pt-BR" sz="1050" i="1">
                <a:ea typeface="+mn-lt"/>
                <a:cs typeface="+mn-lt"/>
                <a:hlinkClick r:id="rId9"/>
              </a:rPr>
              <a:t>https://www.fastcompany.com/90516450/ibm-microsoft-and-amazons-face-recognition-bans-dont-go-far-enough</a:t>
            </a:r>
            <a:endParaRPr lang="pt-BR" sz="105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a:solidFill>
                  <a:srgbClr val="FFFFFF"/>
                </a:solidFill>
                <a:latin typeface="Arial Rounded MT Bold"/>
              </a:rPr>
              <a:t>Direitos Humanos</a:t>
            </a:r>
            <a:endParaRPr lang="pt-BR"/>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a:solidFill>
                  <a:srgbClr val="FFFFFF"/>
                </a:solidFill>
                <a:latin typeface="Arial Rounded MT Bold"/>
              </a:rPr>
              <a:t>Prisões indevidas</a:t>
            </a:r>
            <a:endParaRPr lang="pt-BR"/>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a:solidFill>
                  <a:srgbClr val="FFFFFF"/>
                </a:solidFill>
                <a:latin typeface="Arial Rounded MT Bold"/>
              </a:rPr>
              <a:t>Sistemas de Vigilância</a:t>
            </a:r>
            <a:endParaRPr lang="pt-BR"/>
          </a:p>
        </p:txBody>
      </p:sp>
    </p:spTree>
    <p:extLst>
      <p:ext uri="{BB962C8B-B14F-4D97-AF65-F5344CB8AC3E}">
        <p14:creationId xmlns:p14="http://schemas.microsoft.com/office/powerpoint/2010/main" val="29938856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12]</a:t>
            </a:r>
          </a:p>
        </p:txBody>
      </p:sp>
      <p:sp>
        <p:nvSpPr>
          <p:cNvPr id="10" name="TextBox 9">
            <a:extLst>
              <a:ext uri="{FF2B5EF4-FFF2-40B4-BE49-F238E27FC236}">
                <a16:creationId xmlns:a16="http://schemas.microsoft.com/office/drawing/2014/main" id="{16560DF3-8A74-470A-A829-1D49ABC176A4}"/>
              </a:ext>
            </a:extLst>
          </p:cNvPr>
          <p:cNvSpPr txBox="1"/>
          <p:nvPr/>
        </p:nvSpPr>
        <p:spPr>
          <a:xfrm>
            <a:off x="176644" y="2945291"/>
            <a:ext cx="6346078" cy="1785104"/>
          </a:xfrm>
          <a:prstGeom prst="rect">
            <a:avLst/>
          </a:prstGeom>
          <a:noFill/>
        </p:spPr>
        <p:txBody>
          <a:bodyPr wrap="square">
            <a:spAutoFit/>
          </a:bodyPr>
          <a:lstStyle/>
          <a:p>
            <a:r>
              <a:rPr lang="pt-BR" sz="2200">
                <a:ea typeface="+mn-lt"/>
                <a:cs typeface="+mn-lt"/>
              </a:rPr>
              <a:t>Na sequencia descrevemos o referencial teórico das técnicas e métodos utilizados neste trabalho de pesquisa baseados nos trabalhos de </a:t>
            </a:r>
            <a:r>
              <a:rPr lang="pt-BR" sz="2200" b="1">
                <a:ea typeface="+mn-lt"/>
                <a:cs typeface="+mn-lt"/>
              </a:rPr>
              <a:t>CHOLLET, F</a:t>
            </a:r>
            <a:r>
              <a:rPr lang="pt-BR" sz="2200">
                <a:ea typeface="+mn-lt"/>
                <a:cs typeface="+mn-lt"/>
              </a:rPr>
              <a:t>. </a:t>
            </a:r>
            <a:r>
              <a:rPr lang="pt-BR" sz="2200" b="1" err="1">
                <a:ea typeface="+mn-lt"/>
                <a:cs typeface="+mn-lt"/>
              </a:rPr>
              <a:t>Deep</a:t>
            </a:r>
            <a:r>
              <a:rPr lang="pt-BR" sz="2200" b="1">
                <a:ea typeface="+mn-lt"/>
                <a:cs typeface="+mn-lt"/>
              </a:rPr>
              <a:t> Learning </a:t>
            </a:r>
            <a:r>
              <a:rPr lang="pt-BR" sz="2200" b="1" err="1">
                <a:ea typeface="+mn-lt"/>
                <a:cs typeface="+mn-lt"/>
              </a:rPr>
              <a:t>with</a:t>
            </a:r>
            <a:r>
              <a:rPr lang="pt-BR" sz="2200" b="1">
                <a:ea typeface="+mn-lt"/>
                <a:cs typeface="+mn-lt"/>
              </a:rPr>
              <a:t> Python</a:t>
            </a:r>
            <a:r>
              <a:rPr lang="pt-BR" sz="2200">
                <a:ea typeface="+mn-lt"/>
                <a:cs typeface="+mn-lt"/>
              </a:rPr>
              <a:t>.  e a documentação oficial do Keras </a:t>
            </a:r>
            <a:r>
              <a:rPr lang="pt-BR" sz="2200" err="1">
                <a:ea typeface="+mn-lt"/>
                <a:cs typeface="+mn-lt"/>
              </a:rPr>
              <a:t>Tensorflow</a:t>
            </a:r>
            <a:r>
              <a:rPr lang="pt-BR" sz="2200">
                <a:ea typeface="+mn-lt"/>
                <a:cs typeface="+mn-lt"/>
              </a:rPr>
              <a:t> 2.0 (</a:t>
            </a:r>
            <a:r>
              <a:rPr lang="pt-BR" sz="2200">
                <a:ea typeface="+mn-lt"/>
                <a:cs typeface="+mn-lt"/>
                <a:hlinkClick r:id="rId2"/>
              </a:rPr>
              <a:t>https://keras.io/</a:t>
            </a:r>
            <a:r>
              <a:rPr lang="pt-BR" sz="2200" err="1">
                <a:ea typeface="+mn-lt"/>
                <a:cs typeface="+mn-lt"/>
                <a:hlinkClick r:id="rId2"/>
              </a:rPr>
              <a:t>about</a:t>
            </a:r>
            <a:r>
              <a:rPr lang="pt-BR" sz="2200">
                <a:ea typeface="+mn-lt"/>
                <a:cs typeface="+mn-lt"/>
                <a:hlinkClick r:id="rId2"/>
              </a:rPr>
              <a:t>/</a:t>
            </a:r>
            <a:r>
              <a:rPr lang="pt-BR" sz="2200">
                <a:ea typeface="+mn-lt"/>
                <a:cs typeface="+mn-lt"/>
              </a:rPr>
              <a:t>). </a:t>
            </a:r>
          </a:p>
        </p:txBody>
      </p:sp>
      <p:grpSp>
        <p:nvGrpSpPr>
          <p:cNvPr id="17" name="Group 16">
            <a:extLst>
              <a:ext uri="{FF2B5EF4-FFF2-40B4-BE49-F238E27FC236}">
                <a16:creationId xmlns:a16="http://schemas.microsoft.com/office/drawing/2014/main" id="{F2F4BB8E-ED39-4579-A9C2-5931E061C625}"/>
              </a:ext>
            </a:extLst>
          </p:cNvPr>
          <p:cNvGrpSpPr/>
          <p:nvPr/>
        </p:nvGrpSpPr>
        <p:grpSpPr>
          <a:xfrm>
            <a:off x="6785143" y="2808432"/>
            <a:ext cx="4837454" cy="2416262"/>
            <a:chOff x="286385" y="3952766"/>
            <a:chExt cx="4837454" cy="2416262"/>
          </a:xfrm>
        </p:grpSpPr>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a:blip r:embed="rId3"/>
            <a:stretch>
              <a:fillRect/>
            </a:stretch>
          </p:blipFill>
          <p:spPr>
            <a:xfrm>
              <a:off x="1775891" y="4279776"/>
              <a:ext cx="3347948" cy="1050954"/>
            </a:xfrm>
            <a:prstGeom prst="rect">
              <a:avLst/>
            </a:prstGeom>
          </p:spPr>
        </p:pic>
        <p:pic>
          <p:nvPicPr>
            <p:cNvPr id="11" name="Picture 10">
              <a:extLst>
                <a:ext uri="{FF2B5EF4-FFF2-40B4-BE49-F238E27FC236}">
                  <a16:creationId xmlns:a16="http://schemas.microsoft.com/office/drawing/2014/main" id="{5A94121F-1F06-4BCC-AB08-DF4D76109B51}"/>
                </a:ext>
              </a:extLst>
            </p:cNvPr>
            <p:cNvPicPr>
              <a:picLocks noChangeAspect="1"/>
            </p:cNvPicPr>
            <p:nvPr/>
          </p:nvPicPr>
          <p:blipFill>
            <a:blip r:embed="rId4"/>
            <a:stretch>
              <a:fillRect/>
            </a:stretch>
          </p:blipFill>
          <p:spPr>
            <a:xfrm>
              <a:off x="286385" y="3952766"/>
              <a:ext cx="1276350" cy="170497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286385" y="5722697"/>
              <a:ext cx="2873375" cy="646331"/>
            </a:xfrm>
            <a:prstGeom prst="rect">
              <a:avLst/>
            </a:prstGeom>
            <a:noFill/>
          </p:spPr>
          <p:txBody>
            <a:bodyPr wrap="square">
              <a:spAutoFit/>
            </a:bodyPr>
            <a:lstStyle/>
            <a:p>
              <a:r>
                <a:rPr lang="en-US"/>
                <a:t>Keras creator and Google AI researcher François Chollet</a:t>
              </a:r>
              <a:endParaRPr lang="pt-BR"/>
            </a:p>
          </p:txBody>
        </p:sp>
        <p:sp>
          <p:nvSpPr>
            <p:cNvPr id="16" name="TextBox 15">
              <a:extLst>
                <a:ext uri="{FF2B5EF4-FFF2-40B4-BE49-F238E27FC236}">
                  <a16:creationId xmlns:a16="http://schemas.microsoft.com/office/drawing/2014/main" id="{9595B3CA-D3E0-485C-946A-26E5B63F2314}"/>
                </a:ext>
              </a:extLst>
            </p:cNvPr>
            <p:cNvSpPr txBox="1"/>
            <p:nvPr/>
          </p:nvSpPr>
          <p:spPr>
            <a:xfrm>
              <a:off x="1775891" y="5288409"/>
              <a:ext cx="2399869" cy="369332"/>
            </a:xfrm>
            <a:prstGeom prst="rect">
              <a:avLst/>
            </a:prstGeom>
            <a:noFill/>
          </p:spPr>
          <p:txBody>
            <a:bodyPr wrap="square">
              <a:spAutoFit/>
            </a:bodyPr>
            <a:lstStyle/>
            <a:p>
              <a:r>
                <a:rPr lang="pt-BR">
                  <a:hlinkClick r:id="rId2"/>
                </a:rPr>
                <a:t>https://keras.io/about/</a:t>
              </a:r>
              <a:endParaRPr lang="pt-BR"/>
            </a:p>
          </p:txBody>
        </p:sp>
      </p:grpSp>
    </p:spTree>
    <p:extLst>
      <p:ext uri="{BB962C8B-B14F-4D97-AF65-F5344CB8AC3E}">
        <p14:creationId xmlns:p14="http://schemas.microsoft.com/office/powerpoint/2010/main" val="185873568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a:ea typeface="+mn-lt"/>
                <a:cs typeface="+mn-lt"/>
              </a:rPr>
              <a:t>Para a comparação de diferentes arquiteturas, construímos diferentes estruturas baseadas nas técnicas de </a:t>
            </a:r>
            <a:r>
              <a:rPr lang="pt-BR" sz="2200" b="1" err="1">
                <a:ea typeface="+mn-lt"/>
                <a:cs typeface="+mn-lt"/>
              </a:rPr>
              <a:t>Flatten</a:t>
            </a:r>
            <a:r>
              <a:rPr lang="pt-BR" sz="2200">
                <a:ea typeface="+mn-lt"/>
                <a:cs typeface="+mn-lt"/>
              </a:rPr>
              <a:t>, </a:t>
            </a:r>
            <a:r>
              <a:rPr lang="pt-BR" sz="2200" b="1" err="1">
                <a:ea typeface="+mn-lt"/>
                <a:cs typeface="+mn-lt"/>
              </a:rPr>
              <a:t>Dense</a:t>
            </a:r>
            <a:r>
              <a:rPr lang="pt-BR" sz="2200">
                <a:ea typeface="+mn-lt"/>
                <a:cs typeface="+mn-lt"/>
              </a:rPr>
              <a:t>, </a:t>
            </a:r>
            <a:r>
              <a:rPr lang="pt-BR" sz="2200" b="1" err="1">
                <a:ea typeface="+mn-lt"/>
                <a:cs typeface="+mn-lt"/>
              </a:rPr>
              <a:t>Dropout</a:t>
            </a:r>
            <a:r>
              <a:rPr lang="pt-BR" sz="2200">
                <a:ea typeface="+mn-lt"/>
                <a:cs typeface="+mn-lt"/>
              </a:rPr>
              <a:t>, </a:t>
            </a:r>
            <a:r>
              <a:rPr lang="pt-BR" sz="2200" b="1">
                <a:ea typeface="+mn-lt"/>
                <a:cs typeface="+mn-lt"/>
              </a:rPr>
              <a:t>Conv2D</a:t>
            </a:r>
            <a:r>
              <a:rPr lang="pt-BR" sz="2200">
                <a:ea typeface="+mn-lt"/>
                <a:cs typeface="+mn-lt"/>
              </a:rPr>
              <a:t>, </a:t>
            </a:r>
            <a:r>
              <a:rPr lang="pt-BR" sz="2200" b="1" err="1">
                <a:ea typeface="+mn-lt"/>
                <a:cs typeface="+mn-lt"/>
              </a:rPr>
              <a:t>BatchNormalization</a:t>
            </a:r>
            <a:r>
              <a:rPr lang="pt-BR" sz="2200" b="1">
                <a:ea typeface="+mn-lt"/>
                <a:cs typeface="+mn-lt"/>
              </a:rPr>
              <a:t> </a:t>
            </a:r>
            <a:r>
              <a:rPr lang="pt-BR" sz="2200" err="1">
                <a:ea typeface="+mn-lt"/>
                <a:cs typeface="+mn-lt"/>
              </a:rPr>
              <a:t>and</a:t>
            </a:r>
            <a:r>
              <a:rPr lang="pt-BR" sz="2200">
                <a:ea typeface="+mn-lt"/>
                <a:cs typeface="+mn-lt"/>
              </a:rPr>
              <a:t> </a:t>
            </a:r>
            <a:r>
              <a:rPr lang="pt-BR" sz="2200" b="1">
                <a:ea typeface="+mn-lt"/>
                <a:cs typeface="+mn-lt"/>
              </a:rPr>
              <a:t>MaxPooling2D</a:t>
            </a:r>
            <a:r>
              <a:rPr lang="pt-BR" sz="2200">
                <a:ea typeface="+mn-lt"/>
                <a:cs typeface="+mn-lt"/>
              </a:rPr>
              <a:t>. Cada técnica é aplicada a uma camada diferente das redes neurais.</a:t>
            </a:r>
            <a:endParaRPr lang="en-US">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a:ea typeface="+mn-lt"/>
                <a:cs typeface="+mn-lt"/>
              </a:rPr>
              <a:t>Flatten: </a:t>
            </a:r>
            <a:r>
              <a:rPr lang="pt-BR" sz="2200">
                <a:ea typeface="+mn-lt"/>
                <a:cs typeface="+mn-lt"/>
              </a:rPr>
              <a:t>a técnica de achatamento (</a:t>
            </a:r>
            <a:r>
              <a:rPr lang="pt-BR" sz="2200" i="1">
                <a:ea typeface="+mn-lt"/>
                <a:cs typeface="+mn-lt"/>
              </a:rPr>
              <a:t>flatten</a:t>
            </a:r>
            <a:r>
              <a:rPr lang="pt-BR" sz="220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a:ea typeface="+mn-lt"/>
                <a:cs typeface="+mn-lt"/>
              </a:rPr>
              <a:t>ou</a:t>
            </a:r>
            <a:r>
              <a:rPr lang="pt-BR" sz="2200">
                <a:ea typeface="+mn-lt"/>
                <a:cs typeface="+mn-lt"/>
              </a:rPr>
              <a:t> a entrada multidimensional (e.g. imagens) de redes densas para criarmos um único vetor longo de </a:t>
            </a:r>
            <a:r>
              <a:rPr lang="pt-BR" sz="2200" i="1">
                <a:ea typeface="+mn-lt"/>
                <a:cs typeface="+mn-lt"/>
              </a:rPr>
              <a:t>features</a:t>
            </a:r>
            <a:r>
              <a:rPr lang="pt-BR" sz="2200">
                <a:ea typeface="+mn-lt"/>
                <a:cs typeface="+mn-lt"/>
              </a:rPr>
              <a:t>. Esta camada, portanto, precede uma camada densa conectada (</a:t>
            </a:r>
            <a:r>
              <a:rPr lang="pt-BR" sz="2200" i="1">
                <a:ea typeface="+mn-lt"/>
                <a:cs typeface="+mn-lt"/>
              </a:rPr>
              <a:t>fully connected dense layer</a:t>
            </a:r>
            <a:r>
              <a:rPr lang="pt-BR" sz="2200">
                <a:ea typeface="+mn-lt"/>
                <a:cs typeface="+mn-lt"/>
              </a:rPr>
              <a:t>, explicada a seguir) costumeiramente responsável pela classificação final do modelo. De forma mais simples, colocamos todos os dados de pixels (no caso de imagens) em linha para usarmos como </a:t>
            </a:r>
            <a:r>
              <a:rPr lang="pt-BR" sz="2200" i="1">
                <a:ea typeface="+mn-lt"/>
                <a:cs typeface="+mn-lt"/>
              </a:rPr>
              <a:t>input </a:t>
            </a:r>
            <a:r>
              <a:rPr lang="pt-BR" sz="2200">
                <a:ea typeface="+mn-lt"/>
                <a:cs typeface="+mn-lt"/>
              </a:rPr>
              <a:t>em uma rede neural.</a:t>
            </a:r>
            <a:endParaRPr lang="en-US">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err="1">
                <a:ea typeface="+mn-lt"/>
                <a:cs typeface="+mn-lt"/>
              </a:rPr>
              <a:t>Dense</a:t>
            </a:r>
            <a:r>
              <a:rPr lang="pt-BR" sz="2200" b="1">
                <a:ea typeface="+mn-lt"/>
                <a:cs typeface="+mn-lt"/>
              </a:rPr>
              <a:t>: </a:t>
            </a:r>
            <a:r>
              <a:rPr lang="pt-BR" sz="2200">
                <a:ea typeface="+mn-lt"/>
                <a:cs typeface="+mn-lt"/>
              </a:rPr>
              <a:t>uma camada densa (</a:t>
            </a:r>
            <a:r>
              <a:rPr lang="pt-BR" sz="2200" i="1" err="1">
                <a:ea typeface="+mn-lt"/>
                <a:cs typeface="+mn-lt"/>
              </a:rPr>
              <a:t>dense</a:t>
            </a:r>
            <a:r>
              <a:rPr lang="pt-BR" sz="2200" i="1">
                <a:ea typeface="+mn-lt"/>
                <a:cs typeface="+mn-lt"/>
              </a:rPr>
              <a:t> </a:t>
            </a:r>
            <a:r>
              <a:rPr lang="pt-BR" sz="2200" i="1" err="1">
                <a:ea typeface="+mn-lt"/>
                <a:cs typeface="+mn-lt"/>
              </a:rPr>
              <a:t>layer</a:t>
            </a:r>
            <a:r>
              <a:rPr lang="pt-BR" sz="220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a:t>
            </a:r>
            <a:r>
              <a:rPr lang="pt-BR" sz="2200" err="1">
                <a:ea typeface="+mn-lt"/>
                <a:cs typeface="+mn-lt"/>
              </a:rPr>
              <a:t>ReLU</a:t>
            </a:r>
            <a:r>
              <a:rPr lang="pt-BR" sz="2200">
                <a:ea typeface="+mn-lt"/>
                <a:cs typeface="+mn-lt"/>
              </a:rPr>
              <a:t>).</a:t>
            </a:r>
            <a:endParaRPr lang="pt-BR">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err="1">
                <a:ea typeface="+mn-lt"/>
                <a:cs typeface="+mn-lt"/>
              </a:rPr>
              <a:t>backpropagation</a:t>
            </a:r>
            <a:r>
              <a:rPr lang="pt-BR" sz="2200">
                <a:ea typeface="+mn-lt"/>
                <a:cs typeface="+mn-lt"/>
              </a:rPr>
              <a:t> (treinamento da rede).</a:t>
            </a:r>
            <a:endParaRPr lang="pt-BR">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6903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[6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err="1">
                <a:ea typeface="+mn-lt"/>
                <a:cs typeface="+mn-lt"/>
              </a:rPr>
              <a:t>ReLU</a:t>
            </a:r>
            <a:r>
              <a:rPr lang="pt-BR" sz="2200" b="1">
                <a:ea typeface="+mn-lt"/>
                <a:cs typeface="+mn-lt"/>
              </a:rPr>
              <a:t>: </a:t>
            </a:r>
            <a:r>
              <a:rPr lang="pt-BR" sz="220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Tree>
    <p:extLst>
      <p:ext uri="{BB962C8B-B14F-4D97-AF65-F5344CB8AC3E}">
        <p14:creationId xmlns:p14="http://schemas.microsoft.com/office/powerpoint/2010/main" val="2432213559"/>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a:ea typeface="+mn-lt"/>
                <a:cs typeface="+mn-lt"/>
              </a:rPr>
              <a:t>Conv2D: </a:t>
            </a:r>
            <a:r>
              <a:rPr lang="pt-BR" sz="220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a:ea typeface="+mn-lt"/>
                <a:cs typeface="+mn-lt"/>
              </a:rPr>
              <a:t>O passo desse movimento é chamado de </a:t>
            </a:r>
            <a:r>
              <a:rPr lang="pt-BR" sz="2200" i="1">
                <a:ea typeface="+mn-lt"/>
                <a:cs typeface="+mn-lt"/>
              </a:rPr>
              <a:t>stride</a:t>
            </a:r>
            <a:r>
              <a:rPr lang="pt-BR" sz="2200">
                <a:ea typeface="+mn-lt"/>
                <a:cs typeface="+mn-lt"/>
              </a:rPr>
              <a:t>. A adição de uma borda para que nenhuma informação seja perdida é chamado de </a:t>
            </a:r>
            <a:r>
              <a:rPr lang="pt-BR" sz="2200" i="1">
                <a:ea typeface="+mn-lt"/>
                <a:cs typeface="+mn-lt"/>
              </a:rPr>
              <a:t>padding</a:t>
            </a:r>
            <a:r>
              <a:rPr lang="pt-BR" sz="2200">
                <a:ea typeface="+mn-lt"/>
                <a:cs typeface="+mn-lt"/>
              </a:rPr>
              <a:t>.</a:t>
            </a:r>
            <a:endParaRPr lang="pt-BR">
              <a:ea typeface="+mn-lt"/>
              <a:cs typeface="+mn-lt"/>
            </a:endParaRPr>
          </a:p>
          <a:p>
            <a:r>
              <a:rPr lang="pt-BR" sz="220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a:ea typeface="+mn-lt"/>
                <a:cs typeface="+mn-lt"/>
              </a:rPr>
              <a:t>Dropout: </a:t>
            </a:r>
            <a:r>
              <a:rPr lang="pt-BR" sz="2200">
                <a:ea typeface="+mn-lt"/>
                <a:cs typeface="+mn-lt"/>
              </a:rPr>
              <a:t>é uma técnica usada para combater o </a:t>
            </a:r>
            <a:r>
              <a:rPr lang="pt-BR" sz="2200" i="1">
                <a:ea typeface="+mn-lt"/>
                <a:cs typeface="+mn-lt"/>
              </a:rPr>
              <a:t>overfitting</a:t>
            </a:r>
            <a:r>
              <a:rPr lang="pt-BR" sz="2200">
                <a:ea typeface="+mn-lt"/>
                <a:cs typeface="+mn-lt"/>
              </a:rPr>
              <a:t> (o estado de </a:t>
            </a:r>
            <a:r>
              <a:rPr lang="pt-BR" sz="2200" i="1">
                <a:ea typeface="+mn-lt"/>
                <a:cs typeface="+mn-lt"/>
              </a:rPr>
              <a:t>overfit </a:t>
            </a:r>
            <a:r>
              <a:rPr lang="pt-BR" sz="220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a:ea typeface="+mn-lt"/>
                <a:cs typeface="+mn-lt"/>
              </a:rPr>
              <a:t>BatchNormalization:</a:t>
            </a:r>
            <a:r>
              <a:rPr lang="pt-BR" sz="220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a:ea typeface="+mn-lt"/>
                <a:cs typeface="+mn-lt"/>
              </a:rPr>
              <a:t>batch normalization</a:t>
            </a:r>
            <a:r>
              <a:rPr lang="pt-BR" sz="2200">
                <a:ea typeface="+mn-lt"/>
                <a:cs typeface="+mn-lt"/>
              </a:rPr>
              <a:t>) é uma técnica para o treinamento de redes neurais muito profundas que padroniza as entradas em uma camada para cada mini-lote (</a:t>
            </a:r>
            <a:r>
              <a:rPr lang="pt-BR" sz="2200" i="1">
                <a:ea typeface="+mn-lt"/>
                <a:cs typeface="+mn-lt"/>
              </a:rPr>
              <a:t>batch</a:t>
            </a:r>
            <a:r>
              <a:rPr lang="pt-BR" sz="2200">
                <a:ea typeface="+mn-lt"/>
                <a:cs typeface="+mn-lt"/>
              </a:rPr>
              <a:t>). O efeito da técnica é a estabilização do processo de aprendizado e redução do número de épocas necessárias para treinar redes profundas.</a:t>
            </a:r>
            <a:endParaRPr lang="pt-BR">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a:t>Machine Learning Engineer </a:t>
            </a:r>
            <a:r>
              <a:rPr lang="pt-BR" sz="2400" b="1"/>
              <a:t>(MLE):</a:t>
            </a:r>
            <a:r>
              <a:rPr lang="pt-BR" sz="240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a:t>Rodrigo Gonçalves</a:t>
            </a:r>
          </a:p>
          <a:p>
            <a:endParaRPr lang="pt-BR" sz="2200" b="1" i="1"/>
          </a:p>
          <a:p>
            <a:pPr marL="230188" indent="-230188">
              <a:buFont typeface="Arial" panose="020B0604020202020204" pitchFamily="34" charset="0"/>
              <a:buChar char="•"/>
            </a:pPr>
            <a:r>
              <a:rPr lang="pt-BR" i="1"/>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a:t>15 anos de experiencia em consultorias de Finanças, Controladoria e Gerenciamento de Projetos.</a:t>
            </a:r>
          </a:p>
          <a:p>
            <a:pPr marL="230188" indent="-230188">
              <a:buFont typeface="Arial" panose="020B0604020202020204" pitchFamily="34" charset="0"/>
              <a:buChar char="•"/>
            </a:pPr>
            <a:r>
              <a:rPr lang="pt-BR" i="1"/>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https://github.com/RodriGonca</a:t>
              </a:r>
              <a:r>
                <a:rPr lang="pt-BR" i="1"/>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https://www.linkedin.com/in/rodrigonca/</a:t>
              </a:r>
              <a:r>
                <a:rPr lang="pt-BR" i="1"/>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https://www.kaggle.com/rodrigonca</a:t>
              </a:r>
              <a:r>
                <a:rPr lang="pt-BR" i="1"/>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a:ea typeface="+mn-lt"/>
                <a:cs typeface="+mn-lt"/>
              </a:rPr>
              <a:t>MaxPooling2D:</a:t>
            </a:r>
            <a:r>
              <a:rPr lang="pt-BR" sz="220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a:ea typeface="+mn-lt"/>
                <a:cs typeface="+mn-lt"/>
              </a:rPr>
              <a:t>Isso é feito em parte para ajudar no </a:t>
            </a:r>
            <a:r>
              <a:rPr lang="pt-BR" sz="2200" i="1">
                <a:ea typeface="+mn-lt"/>
                <a:cs typeface="+mn-lt"/>
              </a:rPr>
              <a:t>overfitting</a:t>
            </a:r>
            <a:r>
              <a:rPr lang="pt-BR" sz="2200">
                <a:ea typeface="+mn-lt"/>
                <a:cs typeface="+mn-lt"/>
              </a:rPr>
              <a:t>, fornecendo uma forma simplificada da representação. Além disso, reduz o custo computacional, reduzindo o número de parâmetros a serem aprendidos.</a:t>
            </a:r>
          </a:p>
          <a:p>
            <a:r>
              <a:rPr lang="pt-BR" sz="2200">
                <a:ea typeface="+mn-lt"/>
                <a:cs typeface="+mn-lt"/>
              </a:rPr>
              <a:t>O maxpooling é feito aplicando um filtro (máximo) a sub-regiões (normalmente) não sobrepostas da representação inicial.</a:t>
            </a:r>
            <a:endParaRPr lang="en-US">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5" name="Retângulo 4">
            <a:extLst>
              <a:ext uri="{FF2B5EF4-FFF2-40B4-BE49-F238E27FC236}">
                <a16:creationId xmlns:a16="http://schemas.microsoft.com/office/drawing/2014/main" id="{AF17C84E-A4DA-4C4C-A119-6E6BBFFB90F5}"/>
              </a:ext>
            </a:extLst>
          </p:cNvPr>
          <p:cNvSpPr/>
          <p:nvPr/>
        </p:nvSpPr>
        <p:spPr>
          <a:xfrm>
            <a:off x="1115871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a:ea typeface="+mn-lt"/>
                <a:cs typeface="+mn-lt"/>
              </a:rPr>
              <a:t>Accuracy:</a:t>
            </a:r>
            <a:r>
              <a:rPr lang="pt-BR" sz="2200">
                <a:ea typeface="+mn-lt"/>
                <a:cs typeface="+mn-lt"/>
              </a:rPr>
              <a:t> a acurácia é uma métrica para avaliar modelos de classificação. Informalmente, precisão é a fração de previsões que nosso modelo acertou. Formalmente, a acurácia tem a seguinte definição:</a:t>
            </a:r>
            <a:endParaRPr lang="en-US"/>
          </a:p>
          <a:p>
            <a:endParaRPr lang="pt-BR" sz="2200">
              <a:cs typeface="Calibri"/>
            </a:endParaRPr>
          </a:p>
          <a:p>
            <a:endParaRPr lang="pt-BR">
              <a:ea typeface="+mn-lt"/>
              <a:cs typeface="+mn-lt"/>
            </a:endParaRPr>
          </a:p>
          <a:p>
            <a:endParaRPr lang="pt-BR">
              <a:ea typeface="+mn-lt"/>
              <a:cs typeface="+mn-lt"/>
            </a:endParaRPr>
          </a:p>
          <a:p>
            <a:endParaRPr lang="pt-BR">
              <a:ea typeface="+mn-lt"/>
              <a:cs typeface="+mn-lt"/>
            </a:endParaRPr>
          </a:p>
          <a:p>
            <a:endParaRPr lang="pt-BR">
              <a:ea typeface="+mn-lt"/>
              <a:cs typeface="+mn-lt"/>
            </a:endParaRPr>
          </a:p>
          <a:p>
            <a:r>
              <a:rPr lang="pt-BR" sz="2200">
                <a:ea typeface="+mn-lt"/>
                <a:cs typeface="+mn-lt"/>
              </a:rPr>
              <a:t>Para a classificação binária, a acurácia também pode ser calculada em termos de positivos e negativos da seguinte maneira:</a:t>
            </a:r>
            <a:endParaRPr lang="pt-BR"/>
          </a:p>
          <a:p>
            <a:endParaRPr lang="pt-BR"/>
          </a:p>
          <a:p>
            <a:endParaRPr lang="pt-BR">
              <a:ea typeface="+mn-lt"/>
              <a:cs typeface="+mn-lt"/>
            </a:endParaRPr>
          </a:p>
          <a:p>
            <a:endParaRPr lang="pt-BR">
              <a:ea typeface="+mn-lt"/>
              <a:cs typeface="+mn-lt"/>
            </a:endParaRPr>
          </a:p>
          <a:p>
            <a:endParaRPr lang="pt-BR">
              <a:ea typeface="+mn-lt"/>
              <a:cs typeface="+mn-lt"/>
            </a:endParaRPr>
          </a:p>
          <a:p>
            <a:r>
              <a:rPr lang="pt-BR" sz="2200">
                <a:ea typeface="+mn-lt"/>
                <a:cs typeface="+mn-lt"/>
              </a:rPr>
              <a:t>Onde </a:t>
            </a:r>
            <a:r>
              <a:rPr lang="pt-BR" sz="2200" i="1">
                <a:ea typeface="+mn-lt"/>
                <a:cs typeface="+mn-lt"/>
              </a:rPr>
              <a:t>VP</a:t>
            </a:r>
            <a:r>
              <a:rPr lang="pt-BR" sz="2200">
                <a:ea typeface="+mn-lt"/>
                <a:cs typeface="+mn-lt"/>
              </a:rPr>
              <a:t> = verdadeiros positivos, </a:t>
            </a:r>
            <a:r>
              <a:rPr lang="pt-BR" sz="2200" i="1">
                <a:ea typeface="+mn-lt"/>
                <a:cs typeface="+mn-lt"/>
              </a:rPr>
              <a:t>VN</a:t>
            </a:r>
            <a:r>
              <a:rPr lang="pt-BR" sz="2200">
                <a:ea typeface="+mn-lt"/>
                <a:cs typeface="+mn-lt"/>
              </a:rPr>
              <a:t> = verdadeiros negativos, </a:t>
            </a:r>
            <a:r>
              <a:rPr lang="pt-BR" sz="2200" i="1">
                <a:ea typeface="+mn-lt"/>
                <a:cs typeface="+mn-lt"/>
              </a:rPr>
              <a:t>FP</a:t>
            </a:r>
            <a:r>
              <a:rPr lang="pt-BR" sz="2200">
                <a:ea typeface="+mn-lt"/>
                <a:cs typeface="+mn-lt"/>
              </a:rPr>
              <a:t> = falsos positivos e </a:t>
            </a:r>
            <a:r>
              <a:rPr lang="pt-BR" sz="2200" i="1">
                <a:ea typeface="+mn-lt"/>
                <a:cs typeface="+mn-lt"/>
              </a:rPr>
              <a:t>FN</a:t>
            </a:r>
            <a:r>
              <a:rPr lang="pt-BR" sz="2200">
                <a:ea typeface="+mn-lt"/>
                <a:cs typeface="+mn-lt"/>
              </a:rPr>
              <a:t> = falsos negativos.</a:t>
            </a:r>
            <a:endParaRPr lang="pt-BR"/>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5" name="Retângulo 4">
            <a:extLst>
              <a:ext uri="{FF2B5EF4-FFF2-40B4-BE49-F238E27FC236}">
                <a16:creationId xmlns:a16="http://schemas.microsoft.com/office/drawing/2014/main" id="{AF17C84E-A4DA-4C4C-A119-6E6BBFFB90F5}"/>
              </a:ext>
            </a:extLst>
          </p:cNvPr>
          <p:cNvSpPr/>
          <p:nvPr/>
        </p:nvSpPr>
        <p:spPr>
          <a:xfrm>
            <a:off x="1114855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[11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a:ea typeface="+mn-lt"/>
                <a:cs typeface="+mn-lt"/>
              </a:rPr>
              <a:t>BinaryCrossEntropy:</a:t>
            </a:r>
            <a:r>
              <a:rPr lang="pt-BR" sz="2200">
                <a:ea typeface="+mn-lt"/>
                <a:cs typeface="+mn-lt"/>
              </a:rPr>
              <a:t> é uma função de perda usada para medir os resultados de um modelo binário (nosso caso, com ou sem máscara). É também chamada de </a:t>
            </a:r>
            <a:r>
              <a:rPr lang="pt-BR" sz="2200" b="1">
                <a:ea typeface="+mn-lt"/>
                <a:cs typeface="+mn-lt"/>
              </a:rPr>
              <a:t>Sigmoid Cross-</a:t>
            </a:r>
            <a:r>
              <a:rPr lang="pt-BR" sz="2200" b="1" err="1">
                <a:ea typeface="+mn-lt"/>
                <a:cs typeface="+mn-lt"/>
              </a:rPr>
              <a:t>Entropy</a:t>
            </a:r>
            <a:r>
              <a:rPr lang="pt-BR" sz="2200" b="1">
                <a:ea typeface="+mn-lt"/>
                <a:cs typeface="+mn-lt"/>
              </a:rPr>
              <a:t> </a:t>
            </a:r>
            <a:r>
              <a:rPr lang="pt-BR" sz="2200" b="1" err="1">
                <a:ea typeface="+mn-lt"/>
                <a:cs typeface="+mn-lt"/>
              </a:rPr>
              <a:t>loss</a:t>
            </a:r>
            <a:r>
              <a:rPr lang="pt-BR" sz="2200">
                <a:ea typeface="+mn-lt"/>
                <a:cs typeface="+mn-lt"/>
              </a:rPr>
              <a:t> (função de perda de entropia cruzada sigmoide) ou</a:t>
            </a:r>
            <a:r>
              <a:rPr lang="pt-BR" sz="2200" b="1">
                <a:ea typeface="+mn-lt"/>
                <a:cs typeface="+mn-lt"/>
              </a:rPr>
              <a:t> Binary Cross-</a:t>
            </a:r>
            <a:r>
              <a:rPr lang="pt-BR" sz="2200" b="1" err="1">
                <a:ea typeface="+mn-lt"/>
                <a:cs typeface="+mn-lt"/>
              </a:rPr>
              <a:t>Entropy</a:t>
            </a:r>
            <a:r>
              <a:rPr lang="pt-BR" sz="2200" b="1">
                <a:ea typeface="+mn-lt"/>
                <a:cs typeface="+mn-lt"/>
              </a:rPr>
              <a:t> </a:t>
            </a:r>
            <a:r>
              <a:rPr lang="pt-BR" sz="2200" b="1" err="1">
                <a:ea typeface="+mn-lt"/>
                <a:cs typeface="+mn-lt"/>
              </a:rPr>
              <a:t>loss</a:t>
            </a:r>
            <a:r>
              <a:rPr lang="pt-BR" sz="2200" b="1">
                <a:ea typeface="+mn-lt"/>
                <a:cs typeface="+mn-lt"/>
              </a:rPr>
              <a:t> </a:t>
            </a:r>
            <a:r>
              <a:rPr lang="pt-BR" sz="2200">
                <a:ea typeface="+mn-lt"/>
                <a:cs typeface="+mn-lt"/>
              </a:rPr>
              <a:t>(função de perda de entropia binária cruzada).</a:t>
            </a:r>
            <a:endParaRPr lang="pt-BR" sz="220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a:ea typeface="+mn-lt"/>
                <a:cs typeface="+mn-lt"/>
              </a:rPr>
              <a:t>Sigmoid Activation:</a:t>
            </a:r>
            <a:r>
              <a:rPr lang="pt-BR" sz="220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Tree>
    <p:extLst>
      <p:ext uri="{BB962C8B-B14F-4D97-AF65-F5344CB8AC3E}">
        <p14:creationId xmlns:p14="http://schemas.microsoft.com/office/powerpoint/2010/main" val="186777629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p>
        </p:txBody>
      </p:sp>
      <p:sp>
        <p:nvSpPr>
          <p:cNvPr id="5" name="Retângulo 4">
            <a:extLst>
              <a:ext uri="{FF2B5EF4-FFF2-40B4-BE49-F238E27FC236}">
                <a16:creationId xmlns:a16="http://schemas.microsoft.com/office/drawing/2014/main" id="{AF17C84E-A4DA-4C4C-A119-6E6BBFFB90F5}"/>
              </a:ext>
            </a:extLst>
          </p:cNvPr>
          <p:cNvSpPr/>
          <p:nvPr/>
        </p:nvSpPr>
        <p:spPr>
          <a:xfrm>
            <a:off x="1114855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a:t>[12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a:ea typeface="+mn-lt"/>
                <a:cs typeface="+mn-lt"/>
              </a:rPr>
              <a:t>SGD </a:t>
            </a:r>
            <a:r>
              <a:rPr lang="pt-BR" sz="2200" b="1" err="1">
                <a:ea typeface="+mn-lt"/>
                <a:cs typeface="+mn-lt"/>
              </a:rPr>
              <a:t>Optimization</a:t>
            </a:r>
            <a:r>
              <a:rPr lang="pt-BR" sz="2200" b="1">
                <a:ea typeface="+mn-lt"/>
                <a:cs typeface="+mn-lt"/>
              </a:rPr>
              <a:t>:</a:t>
            </a:r>
            <a:r>
              <a:rPr lang="pt-BR" sz="2200">
                <a:ea typeface="+mn-lt"/>
                <a:cs typeface="+mn-lt"/>
              </a:rPr>
              <a:t> a sigla é uma referência à </a:t>
            </a:r>
            <a:r>
              <a:rPr lang="pt-BR" sz="2200" b="1" i="1" err="1">
                <a:ea typeface="+mn-lt"/>
                <a:cs typeface="+mn-lt"/>
              </a:rPr>
              <a:t>Stochastic</a:t>
            </a:r>
            <a:r>
              <a:rPr lang="pt-BR" sz="2200" b="1" i="1">
                <a:ea typeface="+mn-lt"/>
                <a:cs typeface="+mn-lt"/>
              </a:rPr>
              <a:t> </a:t>
            </a:r>
            <a:r>
              <a:rPr lang="pt-BR" sz="2200" b="1" i="1" err="1">
                <a:ea typeface="+mn-lt"/>
                <a:cs typeface="+mn-lt"/>
              </a:rPr>
              <a:t>Gradient</a:t>
            </a:r>
            <a:r>
              <a:rPr lang="pt-BR" sz="2200" b="1" i="1">
                <a:ea typeface="+mn-lt"/>
                <a:cs typeface="+mn-lt"/>
              </a:rPr>
              <a:t> </a:t>
            </a:r>
            <a:r>
              <a:rPr lang="pt-BR" sz="2200" b="1" i="1" err="1">
                <a:ea typeface="+mn-lt"/>
                <a:cs typeface="+mn-lt"/>
              </a:rPr>
              <a:t>Descent</a:t>
            </a:r>
            <a:r>
              <a:rPr lang="pt-BR" sz="2200" b="1">
                <a:ea typeface="+mn-lt"/>
                <a:cs typeface="+mn-lt"/>
              </a:rPr>
              <a:t> </a:t>
            </a:r>
            <a:r>
              <a:rPr lang="pt-BR" sz="220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a:cs typeface="Calibri"/>
            </a:endParaRPr>
          </a:p>
        </p:txBody>
      </p:sp>
    </p:spTree>
    <p:extLst>
      <p:ext uri="{BB962C8B-B14F-4D97-AF65-F5344CB8AC3E}">
        <p14:creationId xmlns:p14="http://schemas.microsoft.com/office/powerpoint/2010/main" val="12082134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Qual é a </a:t>
            </a:r>
            <a:r>
              <a:rPr lang="pt-BR" sz="2400" b="1">
                <a:solidFill>
                  <a:prstClr val="black"/>
                </a:solidFill>
              </a:rPr>
              <a:t>METODOLOGIA</a:t>
            </a:r>
            <a:r>
              <a:rPr lang="pt-BR" sz="2400">
                <a:solidFill>
                  <a:prstClr val="black"/>
                </a:solidFill>
              </a:rPr>
              <a:t> (procedimento passo a passo) da pesquisa?</a:t>
            </a:r>
            <a:endParaRPr lang="pt-BR" sz="240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a:ea typeface="+mn-lt"/>
                <a:cs typeface="+mn-lt"/>
              </a:rPr>
              <a:t>Obter os dados (imagens)</a:t>
            </a:r>
          </a:p>
          <a:p>
            <a:r>
              <a:rPr lang="pt-BR" sz="120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a:ea typeface="+mn-lt"/>
                <a:cs typeface="+mn-lt"/>
              </a:rPr>
              <a:t>Selecionar modelos iniciais</a:t>
            </a:r>
          </a:p>
          <a:p>
            <a:r>
              <a:rPr lang="pt-BR" sz="120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a:ea typeface="+mn-lt"/>
                <a:cs typeface="+mn-lt"/>
              </a:rPr>
              <a:t>Verificar suposições</a:t>
            </a:r>
          </a:p>
          <a:p>
            <a:r>
              <a:rPr lang="pt-BR" sz="120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a:ea typeface="+mn-lt"/>
                <a:cs typeface="+mn-lt"/>
              </a:rPr>
              <a:t>Checar performance dos modelos escolhidos</a:t>
            </a:r>
          </a:p>
          <a:p>
            <a:r>
              <a:rPr lang="pt-BR" sz="120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a:ea typeface="+mn-lt"/>
                <a:cs typeface="+mn-lt"/>
              </a:rPr>
              <a:t>Checar valor para o negócio</a:t>
            </a:r>
          </a:p>
          <a:p>
            <a:r>
              <a:rPr lang="pt-BR" sz="1200">
                <a:ea typeface="+mn-lt"/>
                <a:cs typeface="+mn-lt"/>
              </a:rPr>
              <a:t>Para a maioria dos projetos de ML, as partes interessadas assumem que há um valor econômico incremental para o projeto. Como o valor é incremental, devemos avaliar e compará-lo aos custos e riscos do projeto.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Quais </a:t>
            </a:r>
            <a:r>
              <a:rPr lang="pt-BR" sz="2400" b="1">
                <a:solidFill>
                  <a:prstClr val="black"/>
                </a:solidFill>
              </a:rPr>
              <a:t>RESULTADOS</a:t>
            </a:r>
            <a:r>
              <a:rPr lang="pt-BR" sz="2400">
                <a:solidFill>
                  <a:prstClr val="black"/>
                </a:solidFill>
              </a:rPr>
              <a:t> foram encontrados na análise nos dados</a:t>
            </a:r>
            <a:r>
              <a:rPr lang="pt-BR" sz="240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a:ea typeface="+mn-lt"/>
                <a:cs typeface="+mn-lt"/>
              </a:rPr>
              <a:t>Ambas tiveram ativação final sigmóide, com função de perda Binary Cross-entropy e otimizador SGD. Para a ANN final usamos camadas Flatten, Dense (ReLU) e Dropout e obtivemos um total de 34.080.769 parâmetros treináveis.</a:t>
            </a:r>
          </a:p>
          <a:p>
            <a:endParaRPr lang="pt-BR" sz="220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a:cs typeface="Calibri"/>
                </a:rPr>
                <a:t>ANN</a:t>
              </a:r>
              <a:endParaRPr lang="en-US" sz="1200" b="1"/>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a:cs typeface="Calibri"/>
                </a:rPr>
                <a:t>Arquiteturas finais: CNN</a:t>
              </a:r>
              <a:endParaRPr lang="en-US" sz="1200" b="1"/>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a:t>[1 de 4]</a:t>
            </a:r>
          </a:p>
        </p:txBody>
      </p:sp>
    </p:spTree>
    <p:extLst>
      <p:ext uri="{BB962C8B-B14F-4D97-AF65-F5344CB8AC3E}">
        <p14:creationId xmlns:p14="http://schemas.microsoft.com/office/powerpoint/2010/main" val="393201532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Quais </a:t>
            </a:r>
            <a:r>
              <a:rPr lang="pt-BR" sz="2400" b="1">
                <a:solidFill>
                  <a:prstClr val="black"/>
                </a:solidFill>
              </a:rPr>
              <a:t>RESULTADOS</a:t>
            </a:r>
            <a:r>
              <a:rPr lang="pt-BR" sz="2400">
                <a:solidFill>
                  <a:prstClr val="black"/>
                </a:solidFill>
              </a:rPr>
              <a:t> foram encontrados na análise nos dados</a:t>
            </a:r>
            <a:r>
              <a:rPr lang="pt-BR" sz="240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a:cs typeface="Calibri"/>
            </a:endParaRPr>
          </a:p>
          <a:p>
            <a:endParaRPr lang="pt-BR" sz="2200">
              <a:cs typeface="Calibri"/>
            </a:endParaRPr>
          </a:p>
          <a:p>
            <a:r>
              <a:rPr lang="pt-BR" sz="2200">
                <a:cs typeface="Calibri"/>
              </a:rPr>
              <a:t>Para as arquiteturas finais, observamos observamos que a CNN converge mais rápido que a ANN a resultados ótimos. Entretanto, observamos que a ANN converge com menor variância da função perda.</a:t>
            </a:r>
            <a:endParaRPr lang="en-US">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a:cs typeface="Calibri"/>
                </a:rPr>
                <a:t>ANN</a:t>
              </a:r>
              <a:endParaRPr lang="en-US" sz="1200" b="1"/>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a:cs typeface="Calibri"/>
                </a:rPr>
                <a:t>CNN</a:t>
              </a:r>
              <a:endParaRPr lang="en-US" sz="1200" b="1"/>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a:t>[2 de 4]</a:t>
            </a:r>
          </a:p>
        </p:txBody>
      </p:sp>
    </p:spTree>
    <p:extLst>
      <p:ext uri="{BB962C8B-B14F-4D97-AF65-F5344CB8AC3E}">
        <p14:creationId xmlns:p14="http://schemas.microsoft.com/office/powerpoint/2010/main" val="11630360"/>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Quais </a:t>
            </a:r>
            <a:r>
              <a:rPr lang="pt-BR" sz="2400" b="1">
                <a:solidFill>
                  <a:prstClr val="black"/>
                </a:solidFill>
              </a:rPr>
              <a:t>RESULTADOS</a:t>
            </a:r>
            <a:r>
              <a:rPr lang="pt-BR" sz="2400">
                <a:solidFill>
                  <a:prstClr val="black"/>
                </a:solidFill>
              </a:rPr>
              <a:t> foram encontrados na análise nos dados</a:t>
            </a:r>
            <a:r>
              <a:rPr lang="pt-BR" sz="240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a:cs typeface="Calibri"/>
              </a:rPr>
              <a:t>Os resultados pós-treino nos mostra que a CNN performou muito melhor que a ANN (avaliado pela curva ROC). Apesar de os resultados da ANN terem sido bastante satisfatórios a rede convolucional, como descrito em literatura (</a:t>
            </a:r>
            <a:r>
              <a:rPr lang="pt-BR" sz="2200">
                <a:ea typeface="+mn-lt"/>
                <a:cs typeface="+mn-lt"/>
              </a:rPr>
              <a:t>RANJAN, R. et</a:t>
            </a:r>
            <a:r>
              <a:rPr lang="pt-BR" sz="2200">
                <a:cs typeface="Calibri"/>
              </a:rPr>
              <a:t> al. e </a:t>
            </a:r>
            <a:r>
              <a:rPr lang="pt-BR" sz="2200">
                <a:ea typeface="+mn-lt"/>
                <a:cs typeface="+mn-lt"/>
              </a:rPr>
              <a:t>LAWRENCE, S. et al</a:t>
            </a:r>
            <a:r>
              <a:rPr lang="pt-BR" sz="2200">
                <a:cs typeface="Calibri"/>
              </a:rPr>
              <a:t>.) costumam ter resultados extraordinários com processamento de imagem.</a:t>
            </a:r>
            <a:endParaRPr lang="pt-BR"/>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a:cs typeface="Calibri"/>
              </a:rPr>
              <a:t>Fato de não termos tido erros da CNN na base de teste e uma AUROC = 1 nos levou a querer entender melhor como o modelo estava, de fato, decidindo sua classificação.</a:t>
            </a:r>
          </a:p>
          <a:p>
            <a:r>
              <a:rPr lang="pt-BR" sz="220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a:t>[3 de 4]</a:t>
            </a:r>
          </a:p>
        </p:txBody>
      </p:sp>
    </p:spTree>
    <p:extLst>
      <p:ext uri="{BB962C8B-B14F-4D97-AF65-F5344CB8AC3E}">
        <p14:creationId xmlns:p14="http://schemas.microsoft.com/office/powerpoint/2010/main" val="327184680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Quais </a:t>
            </a:r>
            <a:r>
              <a:rPr lang="pt-BR" sz="2400" b="1">
                <a:solidFill>
                  <a:prstClr val="black"/>
                </a:solidFill>
              </a:rPr>
              <a:t>RESULTADOS</a:t>
            </a:r>
            <a:r>
              <a:rPr lang="pt-BR" sz="2400">
                <a:solidFill>
                  <a:prstClr val="black"/>
                </a:solidFill>
              </a:rPr>
              <a:t> foram encontrados na análise nos dados</a:t>
            </a:r>
            <a:r>
              <a:rPr lang="pt-BR" sz="240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a:t>Para isto, usamos as técnicas SHAP (</a:t>
            </a:r>
            <a:r>
              <a:rPr lang="pt-BR" sz="2200">
                <a:ea typeface="+mn-lt"/>
                <a:cs typeface="+mn-lt"/>
              </a:rPr>
              <a:t>LUNDBERG, S.; LEE, S.</a:t>
            </a:r>
            <a:r>
              <a:rPr lang="pt-BR" sz="2200"/>
              <a:t>) e Grad-CAM (</a:t>
            </a:r>
            <a:r>
              <a:rPr lang="pt-BR" sz="2200">
                <a:ea typeface="+mn-lt"/>
                <a:cs typeface="+mn-lt"/>
              </a:rPr>
              <a:t>SELVARAJU, R.; et al.</a:t>
            </a:r>
            <a:r>
              <a:rPr lang="pt-BR" sz="2200"/>
              <a:t>) que visam desmistificar a não interpretabilidade de modelos tidos como "black-box".</a:t>
            </a:r>
          </a:p>
          <a:p>
            <a:r>
              <a:rPr lang="pt-BR" sz="2200">
                <a:cs typeface="Calibri"/>
              </a:rPr>
              <a:t>Os resultados, à esquerda, mostram que a decisão de uso de máscaras vem exatamente do contorno das máscaras pelo método</a:t>
            </a:r>
            <a:r>
              <a:rPr lang="pt-BR" sz="2200">
                <a:ea typeface="+mn-lt"/>
                <a:cs typeface="+mn-lt"/>
              </a:rPr>
              <a:t> SHAP (</a:t>
            </a:r>
            <a:r>
              <a:rPr lang="pt-BR" sz="2200" u="sng">
                <a:ea typeface="+mn-lt"/>
                <a:cs typeface="+mn-lt"/>
              </a:rPr>
              <a:t>SH</a:t>
            </a:r>
            <a:r>
              <a:rPr lang="pt-BR" sz="2200">
                <a:ea typeface="+mn-lt"/>
                <a:cs typeface="+mn-lt"/>
              </a:rPr>
              <a:t>apley </a:t>
            </a:r>
            <a:r>
              <a:rPr lang="pt-BR" sz="2200" u="sng">
                <a:ea typeface="+mn-lt"/>
                <a:cs typeface="+mn-lt"/>
              </a:rPr>
              <a:t>A</a:t>
            </a:r>
            <a:r>
              <a:rPr lang="pt-BR" sz="2200">
                <a:ea typeface="+mn-lt"/>
                <a:cs typeface="+mn-lt"/>
              </a:rPr>
              <a:t>dditive ex</a:t>
            </a:r>
            <a:r>
              <a:rPr lang="pt-BR" sz="2200" u="sng">
                <a:ea typeface="+mn-lt"/>
                <a:cs typeface="+mn-lt"/>
              </a:rPr>
              <a:t>P</a:t>
            </a:r>
            <a:r>
              <a:rPr lang="pt-BR" sz="2200">
                <a:ea typeface="+mn-lt"/>
                <a:cs typeface="+mn-lt"/>
              </a:rPr>
              <a:t>lanations). Já os resulados à direita, usando o método Grad-CAM (</a:t>
            </a:r>
            <a:r>
              <a:rPr lang="pt-BR" sz="2200" u="sng">
                <a:ea typeface="+mn-lt"/>
                <a:cs typeface="+mn-lt"/>
              </a:rPr>
              <a:t>Grad</a:t>
            </a:r>
            <a:r>
              <a:rPr lang="pt-BR" sz="2200">
                <a:ea typeface="+mn-lt"/>
                <a:cs typeface="+mn-lt"/>
              </a:rPr>
              <a:t>ient-weighted </a:t>
            </a:r>
            <a:r>
              <a:rPr lang="pt-BR" sz="2200" u="sng">
                <a:ea typeface="+mn-lt"/>
                <a:cs typeface="+mn-lt"/>
              </a:rPr>
              <a:t>C</a:t>
            </a:r>
            <a:r>
              <a:rPr lang="pt-BR" sz="2200">
                <a:ea typeface="+mn-lt"/>
                <a:cs typeface="+mn-lt"/>
              </a:rPr>
              <a:t>lass </a:t>
            </a:r>
            <a:r>
              <a:rPr lang="pt-BR" sz="2200" u="sng">
                <a:ea typeface="+mn-lt"/>
                <a:cs typeface="+mn-lt"/>
              </a:rPr>
              <a:t>A</a:t>
            </a:r>
            <a:r>
              <a:rPr lang="pt-BR" sz="2200">
                <a:ea typeface="+mn-lt"/>
                <a:cs typeface="+mn-lt"/>
              </a:rPr>
              <a:t>ctivation </a:t>
            </a:r>
            <a:r>
              <a:rPr lang="pt-BR" sz="2200" u="sng">
                <a:ea typeface="+mn-lt"/>
                <a:cs typeface="+mn-lt"/>
              </a:rPr>
              <a:t>M</a:t>
            </a:r>
            <a:r>
              <a:rPr lang="pt-BR" sz="2200">
                <a:ea typeface="+mn-lt"/>
                <a:cs typeface="+mn-lt"/>
              </a:rPr>
              <a:t>apping), nos mostram que, além do contorno das máscaras, o nariz e boca também são relevantes para a identificação do uso delas.</a:t>
            </a:r>
          </a:p>
          <a:p>
            <a:r>
              <a:rPr lang="pt-BR" sz="220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a:t>[4 de 4]</a:t>
            </a:r>
          </a:p>
        </p:txBody>
      </p:sp>
    </p:spTree>
    <p:extLst>
      <p:ext uri="{BB962C8B-B14F-4D97-AF65-F5344CB8AC3E}">
        <p14:creationId xmlns:p14="http://schemas.microsoft.com/office/powerpoint/2010/main" val="42312257"/>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a:solidFill>
                  <a:prstClr val="black"/>
                </a:solidFill>
              </a:rPr>
              <a:t>- Quais são as </a:t>
            </a:r>
            <a:r>
              <a:rPr lang="pt-BR" sz="2400" b="1">
                <a:solidFill>
                  <a:prstClr val="black"/>
                </a:solidFill>
              </a:rPr>
              <a:t>IMPLICAÇÕES GERENCIAIS</a:t>
            </a:r>
            <a:r>
              <a:rPr lang="pt-BR" sz="240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i="1">
                <a:ea typeface="+mn-lt"/>
                <a:cs typeface="+mn-lt"/>
              </a:rPr>
              <a:t>Colocar vídeo do Leandro</a:t>
            </a:r>
            <a:endParaRPr lang="pt-BR" sz="2200">
              <a:ea typeface="+mn-lt"/>
              <a:cs typeface="+mn-lt"/>
            </a:endParaRPr>
          </a:p>
        </p:txBody>
      </p:sp>
    </p:spTree>
    <p:extLst>
      <p:ext uri="{BB962C8B-B14F-4D97-AF65-F5344CB8AC3E}">
        <p14:creationId xmlns:p14="http://schemas.microsoft.com/office/powerpoint/2010/main" val="398178577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a:t>Machine Learning Engineer </a:t>
            </a:r>
            <a:r>
              <a:rPr lang="pt-BR" sz="2400" b="1"/>
              <a:t>(MLE):</a:t>
            </a:r>
            <a:r>
              <a:rPr lang="pt-BR" sz="240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https://github.com/DanielFCampos</a:t>
              </a:r>
              <a:r>
                <a:rPr lang="pt-BR" i="1"/>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https://www.linkedin.com/in/daniel-ferraz-de-campos/</a:t>
              </a:r>
              <a:r>
                <a:rPr lang="pt-BR" i="1"/>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https://www.kaggle.com/danielferrazcampos</a:t>
              </a:r>
              <a:r>
                <a:rPr lang="pt-BR" i="1"/>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a:t>Daniel Campos</a:t>
            </a:r>
          </a:p>
          <a:p>
            <a:pPr marL="229870" indent="-229870">
              <a:buFont typeface="Arial" panose="020B0604020202020204" pitchFamily="34" charset="0"/>
              <a:buChar char="•"/>
            </a:pPr>
            <a:r>
              <a:rPr lang="pt-BR" i="1">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a:cs typeface="Calibri"/>
              </a:rPr>
              <a:t>Graduado em Engenharia Aeroespacial e Bacharel em Ciência e Tecnologia </a:t>
            </a:r>
            <a:r>
              <a:rPr lang="pt-BR" i="1">
                <a:ea typeface="+mn-lt"/>
                <a:cs typeface="+mn-lt"/>
              </a:rPr>
              <a:t>e atualmente como Data Scientist pela FGV;</a:t>
            </a:r>
            <a:endParaRPr lang="pt-BR"/>
          </a:p>
          <a:p>
            <a:pPr marL="229870" indent="-229870">
              <a:buFont typeface="Arial" panose="020B0604020202020204" pitchFamily="34" charset="0"/>
              <a:buChar char="•"/>
            </a:pPr>
            <a:r>
              <a:rPr lang="pt-BR" i="1"/>
              <a:t>Experiência na indústria de games como cientista de dados;</a:t>
            </a:r>
            <a:endParaRPr lang="pt-BR" i="1">
              <a:cs typeface="Calibri"/>
            </a:endParaRPr>
          </a:p>
          <a:p>
            <a:pPr marL="229870" indent="-229870">
              <a:buFont typeface="Arial" panose="020B0604020202020204" pitchFamily="34" charset="0"/>
              <a:buChar char="•"/>
            </a:pPr>
            <a:r>
              <a:rPr lang="pt-BR" i="1">
                <a:cs typeface="Calibri"/>
              </a:rPr>
              <a:t>Co-autor de publicações relevantes para a indústria da saúde no Brasil;</a:t>
            </a:r>
          </a:p>
          <a:p>
            <a:pPr marL="229870" indent="-229870">
              <a:buFont typeface="Arial" panose="020B0604020202020204" pitchFamily="34" charset="0"/>
              <a:buChar char="•"/>
            </a:pPr>
            <a:r>
              <a:rPr lang="pt-BR" i="1">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foram as </a:t>
            </a:r>
            <a:r>
              <a:rPr lang="pt-BR" sz="2400" b="1">
                <a:solidFill>
                  <a:prstClr val="black"/>
                </a:solidFill>
              </a:rPr>
              <a:t>LIMITAÇÕES</a:t>
            </a:r>
            <a:r>
              <a:rPr lang="pt-BR" sz="240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i="1"/>
              <a:t>Dizer que o modelo atualmente não está acoplado em um framework de vídeo mas que isso é possível</a:t>
            </a:r>
            <a:endParaRPr lang="en-US"/>
          </a:p>
        </p:txBody>
      </p:sp>
    </p:spTree>
    <p:extLst>
      <p:ext uri="{BB962C8B-B14F-4D97-AF65-F5344CB8AC3E}">
        <p14:creationId xmlns:p14="http://schemas.microsoft.com/office/powerpoint/2010/main" val="1782597892"/>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RECOMENDAÇÕES</a:t>
            </a:r>
            <a:r>
              <a:rPr lang="pt-BR" sz="2400">
                <a:solidFill>
                  <a:prstClr val="black"/>
                </a:solidFill>
              </a:rPr>
              <a:t> para </a:t>
            </a:r>
            <a:r>
              <a:rPr lang="pt-BR" sz="2400" b="1">
                <a:solidFill>
                  <a:prstClr val="black"/>
                </a:solidFill>
              </a:rPr>
              <a:t>PESQUISAS FUTURAS</a:t>
            </a:r>
            <a:r>
              <a:rPr lang="pt-BR" sz="2400">
                <a:solidFill>
                  <a:prstClr val="black"/>
                </a:solidFill>
              </a:rPr>
              <a:t>?</a:t>
            </a:r>
          </a:p>
        </p:txBody>
      </p:sp>
      <p:sp>
        <p:nvSpPr>
          <p:cNvPr id="4" name="CaixaDeTexto 3">
            <a:extLst>
              <a:ext uri="{FF2B5EF4-FFF2-40B4-BE49-F238E27FC236}">
                <a16:creationId xmlns:a16="http://schemas.microsoft.com/office/drawing/2014/main" id="{A669B354-350D-4C90-B1CF-E0DF5E164E9D}"/>
              </a:ext>
            </a:extLst>
          </p:cNvPr>
          <p:cNvSpPr txBox="1"/>
          <p:nvPr/>
        </p:nvSpPr>
        <p:spPr>
          <a:xfrm>
            <a:off x="176644" y="2016087"/>
            <a:ext cx="11919876" cy="2123658"/>
          </a:xfrm>
          <a:prstGeom prst="rect">
            <a:avLst/>
          </a:prstGeom>
          <a:noFill/>
          <a:ln>
            <a:noFill/>
          </a:ln>
        </p:spPr>
        <p:txBody>
          <a:bodyPr wrap="square" rtlCol="0">
            <a:spAutoFit/>
          </a:bodyPr>
          <a:lstStyle/>
          <a:p>
            <a:r>
              <a:rPr lang="pt-BR" sz="2200" i="1" err="1"/>
              <a:t>To-do</a:t>
            </a:r>
            <a:r>
              <a:rPr lang="pt-BR" sz="2200" i="1"/>
              <a:t>:</a:t>
            </a:r>
          </a:p>
          <a:p>
            <a:endParaRPr lang="pt-BR" sz="2200" i="1"/>
          </a:p>
          <a:p>
            <a:r>
              <a:rPr lang="pt-BR" sz="2200" i="1"/>
              <a:t>Colocar possibilidades de criação de outros modelos para detecção de aglomerações, “</a:t>
            </a:r>
            <a:r>
              <a:rPr lang="pt-BR" sz="2200" i="1" err="1"/>
              <a:t>wrong</a:t>
            </a:r>
            <a:r>
              <a:rPr lang="pt-BR" sz="2200" i="1"/>
              <a:t> </a:t>
            </a:r>
            <a:r>
              <a:rPr lang="pt-BR" sz="2200" i="1" err="1"/>
              <a:t>way</a:t>
            </a:r>
            <a:r>
              <a:rPr lang="pt-BR" sz="2200" i="1"/>
              <a:t>” (sentido de fluxo de pessoas) etc.</a:t>
            </a:r>
          </a:p>
          <a:p>
            <a:endParaRPr lang="pt-BR" sz="2200" i="1"/>
          </a:p>
          <a:p>
            <a:r>
              <a:rPr lang="pt-BR" sz="2200" i="1">
                <a:hlinkClick r:id="rId2"/>
              </a:rPr>
              <a:t>https://www.intuvisiontech.com/solutions/covid-19</a:t>
            </a:r>
            <a:r>
              <a:rPr lang="pt-BR" sz="2200" i="1"/>
              <a:t> </a:t>
            </a:r>
          </a:p>
        </p:txBody>
      </p:sp>
    </p:spTree>
    <p:extLst>
      <p:ext uri="{BB962C8B-B14F-4D97-AF65-F5344CB8AC3E}">
        <p14:creationId xmlns:p14="http://schemas.microsoft.com/office/powerpoint/2010/main" val="28254839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solidFill>
                  <a:prstClr val="black"/>
                </a:solidFill>
              </a:rPr>
              <a:t>- Quais são as </a:t>
            </a:r>
            <a:r>
              <a:rPr lang="pt-BR" sz="2400" b="1">
                <a:solidFill>
                  <a:prstClr val="black"/>
                </a:solidFill>
              </a:rPr>
              <a:t>CONCLUSÕES</a:t>
            </a:r>
            <a:r>
              <a:rPr lang="pt-BR" sz="240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i="1"/>
              <a:t>Escrever aqui</a:t>
            </a:r>
          </a:p>
        </p:txBody>
      </p:sp>
    </p:spTree>
    <p:extLst>
      <p:ext uri="{BB962C8B-B14F-4D97-AF65-F5344CB8AC3E}">
        <p14:creationId xmlns:p14="http://schemas.microsoft.com/office/powerpoint/2010/main" val="1923219699"/>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a:t>Research Data Scientist </a:t>
            </a:r>
            <a:r>
              <a:rPr lang="pt-BR" sz="2400" b="1"/>
              <a:t>(RDS):</a:t>
            </a:r>
            <a:r>
              <a:rPr lang="pt-BR" sz="2400"/>
              <a:t> </a:t>
            </a:r>
            <a:r>
              <a:rPr lang="pt-BR" sz="2400">
                <a:ea typeface="+mn-lt"/>
                <a:cs typeface="+mn-lt"/>
              </a:rPr>
              <a:t>Pesquisa, Testes e Engenharia de Dados</a:t>
            </a:r>
            <a:endParaRPr lang="pt-BR" sz="240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5"/>
                </a:rPr>
                <a:t>https://github.com/ricardobreis</a:t>
              </a:r>
              <a:r>
                <a:rPr lang="pt-BR" i="1"/>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7"/>
                </a:rPr>
                <a:t>https://www.linkedin.com/in/ricardobreis/</a:t>
              </a:r>
              <a:r>
                <a:rPr lang="pt-BR" i="1"/>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9"/>
                </a:rPr>
                <a:t>https://www.kaggle.com/ricardobreis</a:t>
              </a:r>
              <a:r>
                <a:rPr lang="pt-BR" i="1"/>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a:t>Ricardo Reis</a:t>
            </a:r>
          </a:p>
          <a:p>
            <a:endParaRPr lang="pt-BR" sz="2200" b="1" i="1"/>
          </a:p>
          <a:p>
            <a:pPr marL="285750" indent="-285750">
              <a:buFont typeface="Arial" panose="020B0604020202020204" pitchFamily="34" charset="0"/>
              <a:buChar char="•"/>
            </a:pPr>
            <a:r>
              <a:rPr lang="pt-BR" i="1">
                <a:ea typeface="+mn-lt"/>
                <a:cs typeface="+mn-lt"/>
              </a:rPr>
              <a:t>Formado em ciência da computação pela Universidade Federal do Maranhão (UFMA), 2014;</a:t>
            </a:r>
          </a:p>
          <a:p>
            <a:pPr marL="285750" indent="-285750">
              <a:buFont typeface="Arial" panose="020B0604020202020204" pitchFamily="34" charset="0"/>
              <a:buChar char="•"/>
            </a:pPr>
            <a:r>
              <a:rPr lang="pt-BR" i="1">
                <a:ea typeface="+mn-lt"/>
                <a:cs typeface="+mn-lt"/>
              </a:rPr>
              <a:t>Pós graduado em administração de empresas pela Fundação Getúlio Vargas (FGV), 2016; </a:t>
            </a:r>
            <a:endParaRPr lang="pt-BR" i="1">
              <a:cs typeface="Calibri"/>
            </a:endParaRPr>
          </a:p>
          <a:p>
            <a:pPr marL="285750" indent="-285750">
              <a:buFont typeface="Arial" panose="020B0604020202020204" pitchFamily="34" charset="0"/>
              <a:buChar char="•"/>
            </a:pPr>
            <a:r>
              <a:rPr lang="pt-BR" i="1">
                <a:ea typeface="+mn-lt"/>
                <a:cs typeface="+mn-lt"/>
              </a:rPr>
              <a:t>Possui 7 anos de experiência com análise e desenvolvimento de sistemas nos setores público e privado ;</a:t>
            </a:r>
          </a:p>
          <a:p>
            <a:pPr marL="285750" indent="-285750">
              <a:buFont typeface="Arial" panose="020B0604020202020204" pitchFamily="34" charset="0"/>
              <a:buChar char="•"/>
            </a:pPr>
            <a:r>
              <a:rPr lang="pt-BR" i="1">
                <a:ea typeface="+mn-lt"/>
                <a:cs typeface="+mn-lt"/>
              </a:rPr>
              <a:t>Interesse na área acadêmica (pesquisa científica); </a:t>
            </a:r>
            <a:endParaRPr lang="pt-BR" i="1">
              <a:cs typeface="Calibri"/>
            </a:endParaRPr>
          </a:p>
          <a:p>
            <a:pPr marL="285750" indent="-285750">
              <a:buFont typeface="Arial" panose="020B0604020202020204" pitchFamily="34" charset="0"/>
              <a:buChar char="•"/>
            </a:pPr>
            <a:r>
              <a:rPr lang="pt-BR" i="1">
                <a:ea typeface="+mn-lt"/>
                <a:cs typeface="+mn-lt"/>
              </a:rPr>
              <a:t>Atualmente  trabalhando e se desenvolvendo na área de data </a:t>
            </a:r>
            <a:r>
              <a:rPr lang="pt-BR" i="1" err="1">
                <a:ea typeface="+mn-lt"/>
                <a:cs typeface="+mn-lt"/>
              </a:rPr>
              <a:t>science</a:t>
            </a:r>
            <a:r>
              <a:rPr lang="pt-BR" i="1">
                <a:ea typeface="+mn-lt"/>
                <a:cs typeface="+mn-lt"/>
              </a:rPr>
              <a:t>. </a:t>
            </a:r>
            <a:endParaRPr lang="pt-BR" i="1">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a:t>Research Data Scientist </a:t>
            </a:r>
            <a:r>
              <a:rPr lang="pt-BR" sz="2400" b="1"/>
              <a:t>(RDS):</a:t>
            </a:r>
            <a:r>
              <a:rPr lang="pt-BR" sz="240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a:hlinkClick r:id="rId4"/>
                </a:rPr>
                <a:t>https://github.com/ygorlima1</a:t>
              </a:r>
              <a:r>
                <a:rPr lang="pt-BR" i="1"/>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a:hlinkClick r:id="rId6"/>
                </a:rPr>
                <a:t>https://www.linkedin.com/in/ygorlima1/</a:t>
              </a:r>
              <a:r>
                <a:rPr lang="pt-BR" i="1"/>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a:hlinkClick r:id="rId8"/>
                </a:rPr>
                <a:t>https://www.kaggle.com/ygorlima1</a:t>
              </a:r>
              <a:r>
                <a:rPr lang="pt-BR" i="1"/>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a:t>Ygor Lima</a:t>
            </a:r>
          </a:p>
          <a:p>
            <a:endParaRPr lang="pt-BR" sz="2200" b="1" i="1"/>
          </a:p>
          <a:p>
            <a:pPr marL="229870" indent="-229870">
              <a:buFont typeface="Arial" panose="020B0604020202020204" pitchFamily="34" charset="0"/>
              <a:buChar char="•"/>
            </a:pPr>
            <a:r>
              <a:rPr lang="pt-BR" i="1"/>
              <a:t>Formado em Administração pela Pontifícia Universidade Católica de São Paulo, 2016;</a:t>
            </a:r>
            <a:endParaRPr lang="pt-BR"/>
          </a:p>
          <a:p>
            <a:pPr marL="229870" indent="-229870">
              <a:buFont typeface="Arial" panose="020B0604020202020204" pitchFamily="34" charset="0"/>
              <a:buChar char="•"/>
            </a:pPr>
            <a:r>
              <a:rPr lang="pt-BR" i="1"/>
              <a:t>Atuou nos últimos 5 anos como engenheiro de dados em um banco privado;</a:t>
            </a:r>
          </a:p>
          <a:p>
            <a:pPr marL="229870" indent="-229870">
              <a:buFont typeface="Arial" panose="020B0604020202020204" pitchFamily="34" charset="0"/>
              <a:buChar char="•"/>
            </a:pPr>
            <a:r>
              <a:rPr lang="pt-BR" i="1"/>
              <a:t>Criador do grupo de disseminação de conhecimentos gerais de Tecnologia dentro da Diretoria em que trabalha;</a:t>
            </a:r>
            <a:endParaRPr lang="pt-BR" i="1">
              <a:cs typeface="Calibri"/>
            </a:endParaRPr>
          </a:p>
          <a:p>
            <a:pPr marL="229870" indent="-229870">
              <a:buFont typeface="Arial" panose="020B0604020202020204" pitchFamily="34" charset="0"/>
              <a:buChar char="•"/>
            </a:pPr>
            <a:r>
              <a:rPr lang="pt-BR" i="1">
                <a:cs typeface="Calibri"/>
              </a:rPr>
              <a:t>Consultoria em processos para encontrar oportunidades de eficiência com automação de rotinas;</a:t>
            </a:r>
            <a:endParaRPr lang="pt-BR" i="1"/>
          </a:p>
          <a:p>
            <a:pPr marL="229870" indent="-229870">
              <a:buFont typeface="Arial" panose="020B0604020202020204" pitchFamily="34" charset="0"/>
              <a:buChar char="•"/>
            </a:pPr>
            <a:r>
              <a:rPr lang="pt-BR" i="1"/>
              <a:t>Trilhando conhecimento para tornar-se cientista de dados.</a:t>
            </a:r>
            <a:endParaRPr lang="pt-BR" i="1">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L-Shape 14">
            <a:extLst>
              <a:ext uri="{FF2B5EF4-FFF2-40B4-BE49-F238E27FC236}">
                <a16:creationId xmlns:a16="http://schemas.microsoft.com/office/drawing/2014/main" id="{E6BEB584-CEE5-4AFD-A299-6B5E6A934CF7}"/>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6" name="Freeform: Shape 15">
            <a:hlinkClick r:id="rId2" action="ppaction://hlinksldjump"/>
            <a:extLst>
              <a:ext uri="{FF2B5EF4-FFF2-40B4-BE49-F238E27FC236}">
                <a16:creationId xmlns:a16="http://schemas.microsoft.com/office/drawing/2014/main" id="{B7217ACB-77FA-4E8B-91CB-D2B03BF8E1BC}"/>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18" name="L-Shape 17">
            <a:extLst>
              <a:ext uri="{FF2B5EF4-FFF2-40B4-BE49-F238E27FC236}">
                <a16:creationId xmlns:a16="http://schemas.microsoft.com/office/drawing/2014/main" id="{84D1F729-1E90-4960-94BF-2C03D6B58CA5}"/>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19" name="Freeform: Shape 18">
            <a:hlinkClick r:id="rId3" action="ppaction://hlinksldjump"/>
            <a:extLst>
              <a:ext uri="{FF2B5EF4-FFF2-40B4-BE49-F238E27FC236}">
                <a16:creationId xmlns:a16="http://schemas.microsoft.com/office/drawing/2014/main" id="{20BF0C9A-9A45-488D-94C7-EBA6DD3CC1A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21" name="L-Shape 20">
            <a:extLst>
              <a:ext uri="{FF2B5EF4-FFF2-40B4-BE49-F238E27FC236}">
                <a16:creationId xmlns:a16="http://schemas.microsoft.com/office/drawing/2014/main" id="{5D900CFC-8A96-4354-85E0-2EF6A5C1250E}"/>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2" name="Freeform: Shape 21">
            <a:hlinkClick r:id="rId4" action="ppaction://hlinksldjump"/>
            <a:extLst>
              <a:ext uri="{FF2B5EF4-FFF2-40B4-BE49-F238E27FC236}">
                <a16:creationId xmlns:a16="http://schemas.microsoft.com/office/drawing/2014/main" id="{9AF44D86-D24C-4136-A315-04357214DC78}"/>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24" name="L-Shape 23">
            <a:extLst>
              <a:ext uri="{FF2B5EF4-FFF2-40B4-BE49-F238E27FC236}">
                <a16:creationId xmlns:a16="http://schemas.microsoft.com/office/drawing/2014/main" id="{58CC5706-97BD-40D7-81F6-A8D60705EF3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5" name="Freeform: Shape 24">
            <a:hlinkClick r:id="rId5" action="ppaction://hlinksldjump"/>
            <a:extLst>
              <a:ext uri="{FF2B5EF4-FFF2-40B4-BE49-F238E27FC236}">
                <a16:creationId xmlns:a16="http://schemas.microsoft.com/office/drawing/2014/main" id="{AA564091-24AB-4490-856B-39A30AC10DB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27" name="L-Shape 26">
            <a:extLst>
              <a:ext uri="{FF2B5EF4-FFF2-40B4-BE49-F238E27FC236}">
                <a16:creationId xmlns:a16="http://schemas.microsoft.com/office/drawing/2014/main" id="{A3EF6A29-B93A-40A7-96F3-E9DC05669B8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28" name="Freeform: Shape 27">
            <a:hlinkClick r:id="rId6" action="ppaction://hlinksldjump"/>
            <a:extLst>
              <a:ext uri="{FF2B5EF4-FFF2-40B4-BE49-F238E27FC236}">
                <a16:creationId xmlns:a16="http://schemas.microsoft.com/office/drawing/2014/main" id="{962EC7FE-0A10-4832-8E7D-9F32E64B3D5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3" name="Rectangle 2" descr="Red square">
            <a:extLst>
              <a:ext uri="{FF2B5EF4-FFF2-40B4-BE49-F238E27FC236}">
                <a16:creationId xmlns:a16="http://schemas.microsoft.com/office/drawing/2014/main" id="{2A8D0EF9-EB37-4A44-A165-5854A50F86DE}"/>
              </a:ext>
            </a:extLst>
          </p:cNvPr>
          <p:cNvSpPr/>
          <p:nvPr/>
        </p:nvSpPr>
        <p:spPr>
          <a:xfrm>
            <a:off x="720121" y="1503718"/>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Rectangle 3" descr="Orange square">
            <a:extLst>
              <a:ext uri="{FF2B5EF4-FFF2-40B4-BE49-F238E27FC236}">
                <a16:creationId xmlns:a16="http://schemas.microsoft.com/office/drawing/2014/main" id="{1DF2FE7C-C2FB-4A46-B819-6490DED2C07B}"/>
              </a:ext>
            </a:extLst>
          </p:cNvPr>
          <p:cNvSpPr/>
          <p:nvPr/>
        </p:nvSpPr>
        <p:spPr>
          <a:xfrm>
            <a:off x="2847244" y="1503718"/>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Rectangle 4" descr="Orange square">
            <a:extLst>
              <a:ext uri="{FF2B5EF4-FFF2-40B4-BE49-F238E27FC236}">
                <a16:creationId xmlns:a16="http://schemas.microsoft.com/office/drawing/2014/main" id="{6EE40390-AE05-4F43-869B-2B69C79C2D81}"/>
              </a:ext>
            </a:extLst>
          </p:cNvPr>
          <p:cNvSpPr/>
          <p:nvPr/>
        </p:nvSpPr>
        <p:spPr>
          <a:xfrm>
            <a:off x="4972387" y="1486483"/>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Rectangle 5" descr="Orange square">
            <a:extLst>
              <a:ext uri="{FF2B5EF4-FFF2-40B4-BE49-F238E27FC236}">
                <a16:creationId xmlns:a16="http://schemas.microsoft.com/office/drawing/2014/main" id="{4CECB266-A199-48D2-9886-0CF7E678CC19}"/>
              </a:ext>
            </a:extLst>
          </p:cNvPr>
          <p:cNvSpPr/>
          <p:nvPr/>
        </p:nvSpPr>
        <p:spPr>
          <a:xfrm>
            <a:off x="7101647" y="1503718"/>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Rectangle 6" descr="Yellow square">
            <a:extLst>
              <a:ext uri="{FF2B5EF4-FFF2-40B4-BE49-F238E27FC236}">
                <a16:creationId xmlns:a16="http://schemas.microsoft.com/office/drawing/2014/main" id="{7782EA5D-1C5F-49D0-83E8-8BE446F486C0}"/>
              </a:ext>
            </a:extLst>
          </p:cNvPr>
          <p:cNvSpPr/>
          <p:nvPr/>
        </p:nvSpPr>
        <p:spPr>
          <a:xfrm>
            <a:off x="9227333" y="1503718"/>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 name="CaixaDeTexto 1">
            <a:extLst>
              <a:ext uri="{FF2B5EF4-FFF2-40B4-BE49-F238E27FC236}">
                <a16:creationId xmlns:a16="http://schemas.microsoft.com/office/drawing/2014/main" id="{67C59EA2-2A9F-4998-9563-FFC8C05061BA}"/>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30" name="CaixaDeTexto 5">
            <a:extLst>
              <a:ext uri="{FF2B5EF4-FFF2-40B4-BE49-F238E27FC236}">
                <a16:creationId xmlns:a16="http://schemas.microsoft.com/office/drawing/2014/main" id="{43D5ADA1-A05D-4723-B2A3-4F656E19D1ED}"/>
              </a:ext>
            </a:extLst>
          </p:cNvPr>
          <p:cNvSpPr txBox="1"/>
          <p:nvPr/>
        </p:nvSpPr>
        <p:spPr>
          <a:xfrm>
            <a:off x="720121" y="2206830"/>
            <a:ext cx="2127123" cy="3323987"/>
          </a:xfrm>
          <a:prstGeom prst="rect">
            <a:avLst/>
          </a:prstGeom>
          <a:noFill/>
          <a:ln>
            <a:noFill/>
          </a:ln>
        </p:spPr>
        <p:txBody>
          <a:bodyPr wrap="square" rtlCol="0" anchor="t">
            <a:spAutoFit/>
          </a:bodyPr>
          <a:lstStyle/>
          <a:p>
            <a:r>
              <a:rPr lang="pt-BR" sz="1400" b="1" i="1"/>
              <a:t>Apresentação</a:t>
            </a:r>
          </a:p>
          <a:p>
            <a:endParaRPr lang="pt-BR" sz="1400" b="1" i="1"/>
          </a:p>
          <a:p>
            <a:r>
              <a:rPr lang="pt-BR" sz="1400" b="1" i="1"/>
              <a:t>O que aconteceu?</a:t>
            </a:r>
          </a:p>
          <a:p>
            <a:endParaRPr lang="pt-BR" sz="1400" b="1" i="1"/>
          </a:p>
          <a:p>
            <a:pPr marL="172720" indent="-172720">
              <a:buFont typeface="Arial" panose="020B0604020202020204" pitchFamily="34" charset="0"/>
              <a:buChar char="•"/>
            </a:pPr>
            <a:r>
              <a:rPr lang="pt-BR" sz="1400" i="1"/>
              <a:t>Vamos oferecer um modelo </a:t>
            </a:r>
            <a:r>
              <a:rPr lang="pt-BR" sz="1400" b="1" i="1"/>
              <a:t>Open Source </a:t>
            </a:r>
            <a:r>
              <a:rPr lang="pt-BR" sz="1400" i="1"/>
              <a:t>sem custo para a Prefeitura de São Paulo</a:t>
            </a:r>
            <a:endParaRPr lang="pt-BR" sz="1400" i="1">
              <a:cs typeface="Calibri"/>
            </a:endParaRPr>
          </a:p>
          <a:p>
            <a:pPr marL="172720" indent="-172720">
              <a:buFont typeface="Arial" panose="020B0604020202020204" pitchFamily="34" charset="0"/>
              <a:buChar char="•"/>
            </a:pPr>
            <a:endParaRPr lang="pt-BR" sz="1400" i="1">
              <a:cs typeface="Calibri"/>
            </a:endParaRPr>
          </a:p>
          <a:p>
            <a:pPr marL="172720" indent="-172720">
              <a:buFont typeface="Arial" panose="020B0604020202020204" pitchFamily="34" charset="0"/>
              <a:buChar char="•"/>
            </a:pPr>
            <a:r>
              <a:rPr lang="pt-BR" sz="1400" i="1"/>
              <a:t>Nosso estudo despertou o interesse da comunidade e recebemos uma proposta de empresa da iniciativa privada</a:t>
            </a:r>
            <a:endParaRPr lang="pt-BR" sz="1400" i="1">
              <a:cs typeface="Calibri"/>
            </a:endParaRPr>
          </a:p>
        </p:txBody>
      </p:sp>
      <p:pic>
        <p:nvPicPr>
          <p:cNvPr id="32" name="Graphic 31" descr="Presentation with checklist">
            <a:extLst>
              <a:ext uri="{FF2B5EF4-FFF2-40B4-BE49-F238E27FC236}">
                <a16:creationId xmlns:a16="http://schemas.microsoft.com/office/drawing/2014/main" id="{17C1533D-4396-47BB-A377-FEE1D7BDBC0F}"/>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5"/>
            <a:ext cx="373800" cy="373800"/>
          </a:xfrm>
          <a:prstGeom prst="rect">
            <a:avLst/>
          </a:prstGeom>
        </p:spPr>
      </p:pic>
      <p:pic>
        <p:nvPicPr>
          <p:cNvPr id="34" name="Graphic 33" descr="Bullseye">
            <a:extLst>
              <a:ext uri="{FF2B5EF4-FFF2-40B4-BE49-F238E27FC236}">
                <a16:creationId xmlns:a16="http://schemas.microsoft.com/office/drawing/2014/main" id="{D718F106-A0C5-4987-AE81-7972968DA230}"/>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5"/>
            <a:ext cx="373800" cy="373800"/>
          </a:xfrm>
          <a:prstGeom prst="rect">
            <a:avLst/>
          </a:prstGeom>
        </p:spPr>
      </p:pic>
      <p:pic>
        <p:nvPicPr>
          <p:cNvPr id="36" name="Graphic 35" descr="Statistics">
            <a:extLst>
              <a:ext uri="{FF2B5EF4-FFF2-40B4-BE49-F238E27FC236}">
                <a16:creationId xmlns:a16="http://schemas.microsoft.com/office/drawing/2014/main" id="{5AAABC11-42F5-4BBA-BE4B-56756B0BAD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5"/>
            <a:ext cx="373800" cy="373800"/>
          </a:xfrm>
          <a:prstGeom prst="rect">
            <a:avLst/>
          </a:prstGeom>
        </p:spPr>
      </p:pic>
      <p:pic>
        <p:nvPicPr>
          <p:cNvPr id="38" name="Graphic 37" descr="Research">
            <a:extLst>
              <a:ext uri="{FF2B5EF4-FFF2-40B4-BE49-F238E27FC236}">
                <a16:creationId xmlns:a16="http://schemas.microsoft.com/office/drawing/2014/main" id="{4654A695-43BF-407A-97E6-F6F9299A1F49}"/>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5"/>
            <a:ext cx="373800" cy="373800"/>
          </a:xfrm>
          <a:prstGeom prst="rect">
            <a:avLst/>
          </a:prstGeom>
        </p:spPr>
      </p:pic>
      <p:pic>
        <p:nvPicPr>
          <p:cNvPr id="40" name="Graphic 39" descr="Images">
            <a:extLst>
              <a:ext uri="{FF2B5EF4-FFF2-40B4-BE49-F238E27FC236}">
                <a16:creationId xmlns:a16="http://schemas.microsoft.com/office/drawing/2014/main" id="{EE6163FF-5798-45BF-A6C6-848C3DF41B16}"/>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5"/>
            <a:ext cx="373800" cy="373800"/>
          </a:xfrm>
          <a:prstGeom prst="rect">
            <a:avLst/>
          </a:prstGeom>
        </p:spPr>
      </p:pic>
      <p:sp>
        <p:nvSpPr>
          <p:cNvPr id="2" name="CaixaDeTexto 5">
            <a:extLst>
              <a:ext uri="{FF2B5EF4-FFF2-40B4-BE49-F238E27FC236}">
                <a16:creationId xmlns:a16="http://schemas.microsoft.com/office/drawing/2014/main" id="{B499802C-30B0-4531-AFE5-765925BA5759}"/>
              </a:ext>
            </a:extLst>
          </p:cNvPr>
          <p:cNvSpPr txBox="1"/>
          <p:nvPr/>
        </p:nvSpPr>
        <p:spPr>
          <a:xfrm>
            <a:off x="2845906" y="2209435"/>
            <a:ext cx="2127123" cy="3323987"/>
          </a:xfrm>
          <a:prstGeom prst="rect">
            <a:avLst/>
          </a:prstGeom>
          <a:noFill/>
          <a:ln>
            <a:noFill/>
          </a:ln>
        </p:spPr>
        <p:txBody>
          <a:bodyPr wrap="square" rtlCol="0" anchor="t">
            <a:spAutoFit/>
          </a:bodyPr>
          <a:lstStyle/>
          <a:p>
            <a:r>
              <a:rPr lang="pt-BR" sz="1400" b="1" i="1"/>
              <a:t>BD de Imagens</a:t>
            </a:r>
          </a:p>
          <a:p>
            <a:endParaRPr lang="pt-BR" sz="1400" b="1" i="1"/>
          </a:p>
          <a:p>
            <a:r>
              <a:rPr lang="pt-BR" sz="1400" b="1" i="1"/>
              <a:t>O que aconteceu?</a:t>
            </a:r>
            <a:endParaRPr lang="pt-BR" sz="1400" b="1" i="1">
              <a:cs typeface="Calibri"/>
            </a:endParaRPr>
          </a:p>
          <a:p>
            <a:endParaRPr lang="pt-BR" sz="1400" b="1" i="1"/>
          </a:p>
          <a:p>
            <a:pPr marL="172720" indent="-172720">
              <a:buFont typeface="Arial" panose="020B0604020202020204" pitchFamily="34" charset="0"/>
              <a:buChar char="•"/>
            </a:pPr>
            <a:r>
              <a:rPr lang="pt-BR" sz="1400" i="1"/>
              <a:t>Comprovamos a eficácia da base de imagens utilizada para o modelo</a:t>
            </a:r>
            <a:endParaRPr lang="pt-BR" sz="1400" i="1">
              <a:cs typeface="Calibri"/>
            </a:endParaRPr>
          </a:p>
          <a:p>
            <a:pPr marL="172720" indent="-172720">
              <a:buFont typeface="Arial" panose="020B0604020202020204" pitchFamily="34" charset="0"/>
              <a:buChar char="•"/>
            </a:pPr>
            <a:endParaRPr lang="pt-BR" sz="1400" i="1">
              <a:cs typeface="Calibri"/>
            </a:endParaRPr>
          </a:p>
          <a:p>
            <a:pPr marL="172720" indent="-172720">
              <a:buFont typeface="Arial" panose="020B0604020202020204" pitchFamily="34" charset="0"/>
              <a:buChar char="•"/>
            </a:pPr>
            <a:r>
              <a:rPr lang="pt-BR" sz="1400" i="1">
                <a:ea typeface="+mn-lt"/>
                <a:cs typeface="+mn-lt"/>
              </a:rPr>
              <a:t>Cresce as críticas</a:t>
            </a:r>
            <a:r>
              <a:rPr lang="pt-BR" sz="1400" i="1">
                <a:cs typeface="Calibri"/>
              </a:rPr>
              <a:t> quanto a aplicação de AI para reconhecimento de pessoas (o que é diferente de reconhecimento de uso de máscara facial)</a:t>
            </a:r>
          </a:p>
        </p:txBody>
      </p:sp>
      <p:sp>
        <p:nvSpPr>
          <p:cNvPr id="29" name="CaixaDeTexto 5">
            <a:extLst>
              <a:ext uri="{FF2B5EF4-FFF2-40B4-BE49-F238E27FC236}">
                <a16:creationId xmlns:a16="http://schemas.microsoft.com/office/drawing/2014/main" id="{B8AA15E0-FB0C-4F6E-A909-049E1C477A4A}"/>
              </a:ext>
            </a:extLst>
          </p:cNvPr>
          <p:cNvSpPr txBox="1"/>
          <p:nvPr/>
        </p:nvSpPr>
        <p:spPr>
          <a:xfrm>
            <a:off x="4969086" y="2202922"/>
            <a:ext cx="2127123" cy="3108543"/>
          </a:xfrm>
          <a:prstGeom prst="rect">
            <a:avLst/>
          </a:prstGeom>
          <a:noFill/>
          <a:ln>
            <a:noFill/>
          </a:ln>
        </p:spPr>
        <p:txBody>
          <a:bodyPr wrap="square" rtlCol="0" anchor="t">
            <a:spAutoFit/>
          </a:bodyPr>
          <a:lstStyle/>
          <a:p>
            <a:r>
              <a:rPr lang="pt-BR" sz="1400" b="1" i="1"/>
              <a:t>Referencial e Metodologia</a:t>
            </a:r>
            <a:endParaRPr lang="en-US"/>
          </a:p>
          <a:p>
            <a:endParaRPr lang="pt-BR" sz="1400" b="1" i="1"/>
          </a:p>
          <a:p>
            <a:r>
              <a:rPr lang="pt-BR" sz="1400" b="1" i="1"/>
              <a:t>O que aconteceu?</a:t>
            </a:r>
            <a:endParaRPr lang="pt-BR" sz="1400" b="1" i="1">
              <a:cs typeface="Calibri"/>
            </a:endParaRPr>
          </a:p>
          <a:p>
            <a:endParaRPr lang="pt-BR" sz="1400" b="1" i="1"/>
          </a:p>
          <a:p>
            <a:pPr marL="172720" indent="-172720">
              <a:buFont typeface="Arial" panose="020B0604020202020204" pitchFamily="34" charset="0"/>
              <a:buChar char="•"/>
            </a:pPr>
            <a:r>
              <a:rPr lang="pt-BR" sz="1400" i="1">
                <a:ea typeface="+mn-lt"/>
                <a:cs typeface="+mn-lt"/>
              </a:rPr>
              <a:t>Os livros do François Chollet e Antonio Gulli foram nossas principais referências</a:t>
            </a:r>
            <a:endParaRPr lang="pt-BR" sz="1400" i="1">
              <a:cs typeface="Calibri"/>
            </a:endParaRPr>
          </a:p>
          <a:p>
            <a:pPr marL="172720" indent="-172720">
              <a:buFont typeface="Arial" panose="020B0604020202020204" pitchFamily="34" charset="0"/>
              <a:buChar char="•"/>
            </a:pPr>
            <a:endParaRPr lang="pt-BR" sz="1400" i="1">
              <a:cs typeface="Calibri"/>
            </a:endParaRPr>
          </a:p>
          <a:p>
            <a:pPr marL="172720" indent="-172720">
              <a:buFont typeface="Arial" panose="020B0604020202020204" pitchFamily="34" charset="0"/>
              <a:buChar char="•"/>
            </a:pPr>
            <a:r>
              <a:rPr lang="pt-BR" sz="1400" i="1">
                <a:ea typeface="+mn-lt"/>
                <a:cs typeface="+mn-lt"/>
              </a:rPr>
              <a:t>Obtivemos resultados expressivos e satisfatórios com a arquitetura de camadas definida com CNN</a:t>
            </a:r>
            <a:endParaRPr lang="pt-BR" sz="1400" i="1">
              <a:cs typeface="Calibri"/>
            </a:endParaRPr>
          </a:p>
        </p:txBody>
      </p:sp>
      <p:sp>
        <p:nvSpPr>
          <p:cNvPr id="31" name="CaixaDeTexto 5">
            <a:extLst>
              <a:ext uri="{FF2B5EF4-FFF2-40B4-BE49-F238E27FC236}">
                <a16:creationId xmlns:a16="http://schemas.microsoft.com/office/drawing/2014/main" id="{D8933DD7-546E-44F2-913F-AC3E55985A82}"/>
              </a:ext>
            </a:extLst>
          </p:cNvPr>
          <p:cNvSpPr txBox="1"/>
          <p:nvPr/>
        </p:nvSpPr>
        <p:spPr>
          <a:xfrm>
            <a:off x="7105291" y="2209435"/>
            <a:ext cx="2127123" cy="1600438"/>
          </a:xfrm>
          <a:prstGeom prst="rect">
            <a:avLst/>
          </a:prstGeom>
          <a:noFill/>
          <a:ln>
            <a:noFill/>
          </a:ln>
        </p:spPr>
        <p:txBody>
          <a:bodyPr wrap="square" rtlCol="0" anchor="t">
            <a:spAutoFit/>
          </a:bodyPr>
          <a:lstStyle/>
          <a:p>
            <a:r>
              <a:rPr lang="pt-BR" sz="1400" b="1" i="1"/>
              <a:t>Resultados</a:t>
            </a:r>
            <a:endParaRPr lang="en-US"/>
          </a:p>
          <a:p>
            <a:endParaRPr lang="pt-BR" sz="1400" b="1" i="1"/>
          </a:p>
          <a:p>
            <a:r>
              <a:rPr lang="pt-BR" sz="1400" b="1" i="1"/>
              <a:t>O que aconteceu?</a:t>
            </a:r>
            <a:endParaRPr lang="pt-BR" sz="1400" b="1" i="1">
              <a:cs typeface="Calibri"/>
            </a:endParaRPr>
          </a:p>
          <a:p>
            <a:endParaRPr lang="pt-BR" sz="1400" b="1" i="1"/>
          </a:p>
          <a:p>
            <a:pPr marL="172720" indent="-172720">
              <a:buFont typeface="Arial" panose="020B0604020202020204" pitchFamily="34" charset="0"/>
              <a:buChar char="•"/>
            </a:pPr>
            <a:r>
              <a:rPr lang="pt-BR" sz="1400" i="1" err="1">
                <a:ea typeface="+mn-lt"/>
                <a:cs typeface="+mn-lt"/>
              </a:rPr>
              <a:t>To-do</a:t>
            </a:r>
            <a:endParaRPr lang="pt-BR" sz="1400" i="1" err="1">
              <a:cs typeface="Calibri"/>
            </a:endParaRPr>
          </a:p>
          <a:p>
            <a:pPr marL="172720" indent="-172720">
              <a:buFont typeface="Arial" panose="020B0604020202020204" pitchFamily="34" charset="0"/>
              <a:buChar char="•"/>
            </a:pPr>
            <a:endParaRPr lang="pt-BR" sz="1400" i="1">
              <a:cs typeface="Calibri"/>
            </a:endParaRPr>
          </a:p>
          <a:p>
            <a:pPr marL="172720" indent="-172720">
              <a:buFont typeface="Arial" panose="020B0604020202020204" pitchFamily="34" charset="0"/>
              <a:buChar char="•"/>
            </a:pPr>
            <a:r>
              <a:rPr lang="pt-BR" sz="1400" i="1" err="1">
                <a:cs typeface="Calibri"/>
              </a:rPr>
              <a:t>To-do</a:t>
            </a:r>
          </a:p>
        </p:txBody>
      </p:sp>
    </p:spTree>
    <p:extLst>
      <p:ext uri="{BB962C8B-B14F-4D97-AF65-F5344CB8AC3E}">
        <p14:creationId xmlns:p14="http://schemas.microsoft.com/office/powerpoint/2010/main" val="72750194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0">
                                            <p:txEl>
                                              <p:pRg st="4" end="4"/>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0">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a:p>
          <a:p>
            <a:r>
              <a:rPr lang="pt-PT" sz="2200"/>
              <a:t>Com base nas evidências atuais, o vírus COVID-19 é transmitido entre pessoas através de contato próximo e gotículas</a:t>
            </a:r>
            <a:r>
              <a:rPr lang="pt-BR" sz="2200"/>
              <a:t>. Calcula-se que uma pessoa com infecção o transmita para de duas a quatro pessoas. </a:t>
            </a:r>
          </a:p>
          <a:p>
            <a:endParaRPr lang="pt-BR" sz="2200"/>
          </a:p>
          <a:p>
            <a:r>
              <a:rPr lang="pt-BR" sz="2200"/>
              <a:t>A Organização Mundial de Saúde (OMS) recomenda o uso de máscaras combinadas com a correta higiene frequente das mãos como parte da chamada EPI (Equipamento de Proteção Individual, do inglês PPE, ou </a:t>
            </a:r>
            <a:r>
              <a:rPr lang="pt-BR" sz="2200" err="1"/>
              <a:t>Personal</a:t>
            </a:r>
            <a:r>
              <a:rPr lang="pt-BR" sz="2200"/>
              <a:t> </a:t>
            </a:r>
            <a:r>
              <a:rPr lang="pt-BR" sz="2200" err="1"/>
              <a:t>Protective</a:t>
            </a:r>
            <a:r>
              <a:rPr lang="pt-BR" sz="2200"/>
              <a:t> </a:t>
            </a:r>
            <a:r>
              <a:rPr lang="pt-BR" sz="2200" err="1"/>
              <a:t>Equipment</a:t>
            </a:r>
            <a:r>
              <a:rPr lang="pt-BR" sz="2200"/>
              <a: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[1 de 5]</a:t>
            </a:r>
          </a:p>
        </p:txBody>
      </p:sp>
    </p:spTree>
    <p:extLst>
      <p:ext uri="{BB962C8B-B14F-4D97-AF65-F5344CB8AC3E}">
        <p14:creationId xmlns:p14="http://schemas.microsoft.com/office/powerpoint/2010/main" val="351260889"/>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Application>Microsoft Office PowerPoint</Application>
  <PresentationFormat>Widescreen</PresentationFormat>
  <Slides>53</Slides>
  <Notes>9</Notes>
  <HiddenSlides>1</HiddenSlides>
  <ScaleCrop>false</ScaleCrop>
  <HeadingPairs>
    <vt:vector size="4" baseType="variant">
      <vt:variant>
        <vt:lpstr>Theme</vt:lpstr>
      </vt:variant>
      <vt:variant>
        <vt:i4>3</vt:i4>
      </vt:variant>
      <vt:variant>
        <vt:lpstr>Slide Titles</vt:lpstr>
      </vt:variant>
      <vt:variant>
        <vt:i4>53</vt:i4>
      </vt:variant>
    </vt:vector>
  </HeadingPairs>
  <TitlesOfParts>
    <vt:vector size="56" baseType="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revision>1</cp:revision>
  <cp:lastPrinted>2019-10-23T23:44:30Z</cp:lastPrinted>
  <dcterms:created xsi:type="dcterms:W3CDTF">2018-05-12T05:42:05Z</dcterms:created>
  <dcterms:modified xsi:type="dcterms:W3CDTF">2020-06-27T21:09:42Z</dcterms:modified>
</cp:coreProperties>
</file>